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814"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 id="272" r:id="rId17"/>
    <p:sldId id="273" r:id="rId18"/>
    <p:sldId id="274" r:id="rId19"/>
    <p:sldId id="275" r:id="rId20"/>
    <p:sldId id="276" r:id="rId21"/>
  </p:sldIdLst>
  <p:sldSz cx="14630400" cy="8229600"/>
  <p:notesSz cx="8229600" cy="14630400"/>
  <p:embeddedFontLst>
    <p:embeddedFont>
      <p:font typeface="DM Sans" charset="0"/>
      <p:regular r:id="rId23"/>
    </p:embeddedFont>
    <p:embeddedFont>
      <p:font typeface="Wingdings 3" pitchFamily="18" charset="2"/>
      <p:regular r:id="rId24"/>
    </p:embeddedFont>
    <p:embeddedFont>
      <p:font typeface="Calibri" pitchFamily="34" charset="0"/>
      <p:regular r:id="rId25"/>
      <p:bold r:id="rId26"/>
      <p:italic r:id="rId27"/>
      <p:boldItalic r:id="rId28"/>
    </p:embeddedFont>
    <p:embeddedFont>
      <p:font typeface="Copperplate Gothic Bold" pitchFamily="34" charset="0"/>
      <p:regular r:id="rId29"/>
    </p:embeddedFont>
    <p:embeddedFont>
      <p:font typeface="Book Antiqua" pitchFamily="18" charset="0"/>
      <p:regular r:id="rId30"/>
      <p:bold r:id="rId31"/>
      <p:italic r:id="rId32"/>
      <p:boldItalic r:id="rId33"/>
    </p:embeddedFont>
    <p:embeddedFont>
      <p:font typeface="Wingdings 2" pitchFamily="18" charset="2"/>
      <p:regular r:id="rId34"/>
    </p:embeddedFont>
    <p:embeddedFont>
      <p:font typeface="PT Serif" charset="0"/>
      <p:regular r:id="rId35"/>
    </p:embeddedFont>
    <p:embeddedFont>
      <p:font typeface="Lucida Sans" pitchFamily="34" charset="0"/>
      <p:regular r:id="rId36"/>
      <p:bold r:id="rId37"/>
      <p:italic r:id="rId38"/>
      <p:boldItalic r:id="rId39"/>
    </p:embeddedFont>
  </p:embeddedFontLst>
  <p:defaultTextStyle>
    <a:defPPr>
      <a:defRPr lang="en-US"/>
    </a:defPPr>
    <a:lvl1pPr marL="0" algn="l" defTabSz="914354" rtl="0" eaLnBrk="1" latinLnBrk="0" hangingPunct="1">
      <a:defRPr sz="1900" kern="1200">
        <a:solidFill>
          <a:schemeClr val="tx1"/>
        </a:solidFill>
        <a:latin typeface="+mn-lt"/>
        <a:ea typeface="+mn-ea"/>
        <a:cs typeface="+mn-cs"/>
      </a:defRPr>
    </a:lvl1pPr>
    <a:lvl2pPr marL="457177"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1"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3"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7" algn="l" defTabSz="914354" rtl="0" eaLnBrk="1" latinLnBrk="0" hangingPunct="1">
      <a:defRPr sz="19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0" d="100"/>
          <a:sy n="60" d="100"/>
        </p:scale>
        <p:origin x="-2010" y="-1296"/>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79BAA639-91B7-4532-8DDA-84D9DBCA8C8A}" type="datetimeFigureOut">
              <a:rPr lang="en-IN" smtClean="0"/>
              <a:t>16-11-2024</a:t>
            </a:fld>
            <a:endParaRPr lang="en-IN"/>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8EC74620-6DBE-4F43-8F27-6C3788E9A9C2}" type="slidenum">
              <a:rPr lang="en-IN" smtClean="0"/>
              <a:t>‹#›</a:t>
            </a:fld>
            <a:endParaRPr lang="en-IN"/>
          </a:p>
        </p:txBody>
      </p:sp>
    </p:spTree>
    <p:extLst>
      <p:ext uri="{BB962C8B-B14F-4D97-AF65-F5344CB8AC3E}">
        <p14:creationId xmlns:p14="http://schemas.microsoft.com/office/powerpoint/2010/main" val="630408321"/>
      </p:ext>
    </p:extLst>
  </p:cSld>
  <p:clrMap bg1="lt1" tx1="dk1" bg2="lt2" tx2="dk2" accent1="accent1" accent2="accent2" accent3="accent3" accent4="accent4" accent5="accent5" accent6="accent6" hlink="hlink" folHlink="folHlink"/>
  <p:notesStyle>
    <a:lvl1pPr marL="0" algn="l" defTabSz="914354" rtl="0" eaLnBrk="1" latinLnBrk="0" hangingPunct="1">
      <a:defRPr sz="1100" kern="1200">
        <a:solidFill>
          <a:schemeClr val="tx1"/>
        </a:solidFill>
        <a:latin typeface="+mn-lt"/>
        <a:ea typeface="+mn-ea"/>
        <a:cs typeface="+mn-cs"/>
      </a:defRPr>
    </a:lvl1pPr>
    <a:lvl2pPr marL="457177" algn="l" defTabSz="914354" rtl="0" eaLnBrk="1" latinLnBrk="0" hangingPunct="1">
      <a:defRPr sz="1100" kern="1200">
        <a:solidFill>
          <a:schemeClr val="tx1"/>
        </a:solidFill>
        <a:latin typeface="+mn-lt"/>
        <a:ea typeface="+mn-ea"/>
        <a:cs typeface="+mn-cs"/>
      </a:defRPr>
    </a:lvl2pPr>
    <a:lvl3pPr marL="914354" algn="l" defTabSz="914354" rtl="0" eaLnBrk="1" latinLnBrk="0" hangingPunct="1">
      <a:defRPr sz="1100" kern="1200">
        <a:solidFill>
          <a:schemeClr val="tx1"/>
        </a:solidFill>
        <a:latin typeface="+mn-lt"/>
        <a:ea typeface="+mn-ea"/>
        <a:cs typeface="+mn-cs"/>
      </a:defRPr>
    </a:lvl3pPr>
    <a:lvl4pPr marL="1371531" algn="l" defTabSz="914354" rtl="0" eaLnBrk="1" latinLnBrk="0" hangingPunct="1">
      <a:defRPr sz="1100" kern="1200">
        <a:solidFill>
          <a:schemeClr val="tx1"/>
        </a:solidFill>
        <a:latin typeface="+mn-lt"/>
        <a:ea typeface="+mn-ea"/>
        <a:cs typeface="+mn-cs"/>
      </a:defRPr>
    </a:lvl4pPr>
    <a:lvl5pPr marL="1828709" algn="l" defTabSz="914354" rtl="0" eaLnBrk="1" latinLnBrk="0" hangingPunct="1">
      <a:defRPr sz="1100" kern="1200">
        <a:solidFill>
          <a:schemeClr val="tx1"/>
        </a:solidFill>
        <a:latin typeface="+mn-lt"/>
        <a:ea typeface="+mn-ea"/>
        <a:cs typeface="+mn-cs"/>
      </a:defRPr>
    </a:lvl5pPr>
    <a:lvl6pPr marL="2285886" algn="l" defTabSz="914354" rtl="0" eaLnBrk="1" latinLnBrk="0" hangingPunct="1">
      <a:defRPr sz="1100" kern="1200">
        <a:solidFill>
          <a:schemeClr val="tx1"/>
        </a:solidFill>
        <a:latin typeface="+mn-lt"/>
        <a:ea typeface="+mn-ea"/>
        <a:cs typeface="+mn-cs"/>
      </a:defRPr>
    </a:lvl6pPr>
    <a:lvl7pPr marL="2743063" algn="l" defTabSz="914354" rtl="0" eaLnBrk="1" latinLnBrk="0" hangingPunct="1">
      <a:defRPr sz="1100" kern="1200">
        <a:solidFill>
          <a:schemeClr val="tx1"/>
        </a:solidFill>
        <a:latin typeface="+mn-lt"/>
        <a:ea typeface="+mn-ea"/>
        <a:cs typeface="+mn-cs"/>
      </a:defRPr>
    </a:lvl7pPr>
    <a:lvl8pPr marL="3200240" algn="l" defTabSz="914354" rtl="0" eaLnBrk="1" latinLnBrk="0" hangingPunct="1">
      <a:defRPr sz="1100" kern="1200">
        <a:solidFill>
          <a:schemeClr val="tx1"/>
        </a:solidFill>
        <a:latin typeface="+mn-lt"/>
        <a:ea typeface="+mn-ea"/>
        <a:cs typeface="+mn-cs"/>
      </a:defRPr>
    </a:lvl8pPr>
    <a:lvl9pPr marL="3657417" algn="l" defTabSz="914354"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675248" y="1645920"/>
            <a:ext cx="13167360" cy="2194560"/>
          </a:xfrm>
        </p:spPr>
        <p:txBody>
          <a:bodyPr vert="horz" lIns="65311" tIns="0" rIns="65311" bIns="0" anchor="b">
            <a:normAutofit/>
            <a:scene3d>
              <a:camera prst="orthographicFront"/>
              <a:lightRig rig="soft" dir="t">
                <a:rot lat="0" lon="0" rev="17220000"/>
              </a:lightRig>
            </a:scene3d>
            <a:sp3d prstMaterial="softEdge">
              <a:bevelT w="38100" h="38100"/>
            </a:sp3d>
          </a:bodyPr>
          <a:lstStyle>
            <a:lvl1pPr>
              <a:defRPr sz="69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en-US" smtClean="0"/>
              <a:t>Click to edit Master title style</a:t>
            </a:r>
            <a:endParaRPr kumimoji="0" lang="en-US"/>
          </a:p>
        </p:txBody>
      </p:sp>
      <p:sp>
        <p:nvSpPr>
          <p:cNvPr id="28" name="Date Placeholder 27"/>
          <p:cNvSpPr>
            <a:spLocks noGrp="1"/>
          </p:cNvSpPr>
          <p:nvPr>
            <p:ph type="dt" sz="half" idx="10"/>
          </p:nvPr>
        </p:nvSpPr>
        <p:spPr/>
        <p:txBody>
          <a:bodyPr/>
          <a:lstStyle/>
          <a:p>
            <a:fld id="{D54A1079-1228-465B-90C4-EE17A2BF9E29}" type="datetimeFigureOut">
              <a:rPr lang="en-IN" smtClean="0"/>
              <a:t>16-11-2024</a:t>
            </a:fld>
            <a:endParaRPr lang="en-IN"/>
          </a:p>
        </p:txBody>
      </p:sp>
      <p:sp>
        <p:nvSpPr>
          <p:cNvPr id="17" name="Footer Placeholder 16"/>
          <p:cNvSpPr>
            <a:spLocks noGrp="1"/>
          </p:cNvSpPr>
          <p:nvPr>
            <p:ph type="ftr" sz="quarter" idx="11"/>
          </p:nvPr>
        </p:nvSpPr>
        <p:spPr/>
        <p:txBody>
          <a:bodyPr/>
          <a:lstStyle/>
          <a:p>
            <a:endParaRPr lang="en-IN"/>
          </a:p>
        </p:txBody>
      </p:sp>
      <p:sp>
        <p:nvSpPr>
          <p:cNvPr id="29" name="Slide Number Placeholder 28"/>
          <p:cNvSpPr>
            <a:spLocks noGrp="1"/>
          </p:cNvSpPr>
          <p:nvPr>
            <p:ph type="sldNum" sz="quarter" idx="12"/>
          </p:nvPr>
        </p:nvSpPr>
        <p:spPr/>
        <p:txBody>
          <a:bodyPr/>
          <a:lstStyle/>
          <a:p>
            <a:fld id="{CCC6AD36-0EE4-43CE-9C4B-F6E21C367711}" type="slidenum">
              <a:rPr lang="en-IN" smtClean="0"/>
              <a:t>‹#›</a:t>
            </a:fld>
            <a:endParaRPr lang="en-IN"/>
          </a:p>
        </p:txBody>
      </p:sp>
      <p:sp>
        <p:nvSpPr>
          <p:cNvPr id="9" name="Subtitle 8"/>
          <p:cNvSpPr>
            <a:spLocks noGrp="1"/>
          </p:cNvSpPr>
          <p:nvPr>
            <p:ph type="subTitle" idx="1"/>
          </p:nvPr>
        </p:nvSpPr>
        <p:spPr>
          <a:xfrm>
            <a:off x="2194560" y="3998038"/>
            <a:ext cx="10241280" cy="2103120"/>
          </a:xfrm>
        </p:spPr>
        <p:txBody>
          <a:bodyPr/>
          <a:lstStyle>
            <a:lvl1pPr marL="0" indent="0" algn="ctr">
              <a:buNone/>
              <a:defRPr>
                <a:solidFill>
                  <a:schemeClr val="tx1"/>
                </a:solidFill>
              </a:defRPr>
            </a:lvl1pPr>
            <a:lvl2pPr marL="653110" indent="0" algn="ctr">
              <a:buNone/>
            </a:lvl2pPr>
            <a:lvl3pPr marL="1306220" indent="0" algn="ctr">
              <a:buNone/>
            </a:lvl3pPr>
            <a:lvl4pPr marL="1959331" indent="0" algn="ctr">
              <a:buNone/>
            </a:lvl4pPr>
            <a:lvl5pPr marL="2612441" indent="0" algn="ctr">
              <a:buNone/>
            </a:lvl5pPr>
            <a:lvl6pPr marL="3265551" indent="0" algn="ctr">
              <a:buNone/>
            </a:lvl6pPr>
            <a:lvl7pPr marL="3918661" indent="0" algn="ctr">
              <a:buNone/>
            </a:lvl7pPr>
            <a:lvl8pPr marL="4571771" indent="0" algn="ctr">
              <a:buNone/>
            </a:lvl8pPr>
            <a:lvl9pPr marL="5224882" indent="0" algn="ctr">
              <a:buNone/>
            </a:lvl9pPr>
          </a:lstStyle>
          <a:p>
            <a:r>
              <a:rPr kumimoji="0" lang="en-US" smtClean="0"/>
              <a:t>Click to edit Master subtitle style</a:t>
            </a:r>
            <a:endParaRPr kumimoji="0"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54A1079-1228-465B-90C4-EE17A2BF9E29}" type="datetimeFigureOut">
              <a:rPr lang="en-IN" smtClean="0"/>
              <a:t>16-11-2024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CC6AD36-0EE4-43CE-9C4B-F6E21C367711}" type="slidenum">
              <a:rPr lang="en-IN" smtClean="0"/>
              <a:t>‹#›</a:t>
            </a:fld>
            <a:endParaRPr lang="en-IN"/>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329566"/>
            <a:ext cx="3291840" cy="7021830"/>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731520" y="329566"/>
            <a:ext cx="9631680" cy="702183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54A1079-1228-465B-90C4-EE17A2BF9E29}" type="datetimeFigureOut">
              <a:rPr lang="en-IN" smtClean="0"/>
              <a:t>16-11-2024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CC6AD36-0EE4-43CE-9C4B-F6E21C367711}" type="slidenum">
              <a:rPr lang="en-IN" smtClean="0"/>
              <a:t>‹#›</a:t>
            </a:fld>
            <a:endParaRPr lang="en-IN"/>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54A1079-1228-465B-90C4-EE17A2BF9E29}" type="datetimeFigureOut">
              <a:rPr lang="en-IN" smtClean="0"/>
              <a:t>16-11-2024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CC6AD36-0EE4-43CE-9C4B-F6E21C367711}" type="slidenum">
              <a:rPr lang="en-IN" smtClean="0"/>
              <a:t>‹#›</a:t>
            </a:fld>
            <a:endParaRPr lang="en-IN"/>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560320" y="731520"/>
            <a:ext cx="11338560" cy="2194560"/>
          </a:xfrm>
        </p:spPr>
        <p:txBody>
          <a:bodyPr vert="horz" bIns="0" anchor="b">
            <a:noAutofit/>
            <a:scene3d>
              <a:camera prst="orthographicFront"/>
              <a:lightRig rig="soft" dir="t">
                <a:rot lat="0" lon="0" rev="17220000"/>
              </a:lightRig>
            </a:scene3d>
            <a:sp3d prstMaterial="softEdge">
              <a:bevelT w="38100" h="38100"/>
              <a:contourClr>
                <a:schemeClr val="tx2">
                  <a:shade val="50000"/>
                </a:schemeClr>
              </a:contourClr>
            </a:sp3d>
          </a:bodyPr>
          <a:lstStyle>
            <a:lvl1pPr algn="l" rtl="0">
              <a:spcBef>
                <a:spcPct val="0"/>
              </a:spcBef>
              <a:buNone/>
              <a:defRPr sz="6900" b="1" cap="none" baseline="0">
                <a:ln w="6350">
                  <a:noFill/>
                </a:ln>
                <a:solidFill>
                  <a:schemeClr val="accent1">
                    <a:tint val="90000"/>
                    <a:satMod val="120000"/>
                  </a:schemeClr>
                </a:solidFill>
                <a:effectLst>
                  <a:outerShdw blurRad="114300" dist="101600" dir="2700000" algn="tl" rotWithShape="0">
                    <a:srgbClr val="000000">
                      <a:alpha val="40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560320" y="3009343"/>
            <a:ext cx="11338560" cy="1811654"/>
          </a:xfrm>
        </p:spPr>
        <p:txBody>
          <a:bodyPr anchor="t"/>
          <a:lstStyle>
            <a:lvl1pPr marL="104498" indent="0" algn="l">
              <a:buNone/>
              <a:defRPr sz="2900">
                <a:solidFill>
                  <a:schemeClr val="tx1"/>
                </a:solidFill>
              </a:defRPr>
            </a:lvl1pPr>
            <a:lvl2pPr>
              <a:buNone/>
              <a:defRPr sz="2600">
                <a:solidFill>
                  <a:schemeClr val="tx1">
                    <a:tint val="75000"/>
                  </a:schemeClr>
                </a:solidFill>
              </a:defRPr>
            </a:lvl2pPr>
            <a:lvl3pPr>
              <a:buNone/>
              <a:defRPr sz="2300">
                <a:solidFill>
                  <a:schemeClr val="tx1">
                    <a:tint val="75000"/>
                  </a:schemeClr>
                </a:solidFill>
              </a:defRPr>
            </a:lvl3pPr>
            <a:lvl4pPr>
              <a:buNone/>
              <a:defRPr sz="2000">
                <a:solidFill>
                  <a:schemeClr val="tx1">
                    <a:tint val="75000"/>
                  </a:schemeClr>
                </a:solidFill>
              </a:defRPr>
            </a:lvl4pPr>
            <a:lvl5pPr>
              <a:buNone/>
              <a:defRPr sz="20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D54A1079-1228-465B-90C4-EE17A2BF9E29}" type="datetimeFigureOut">
              <a:rPr lang="en-IN" smtClean="0"/>
              <a:t>16-11-2024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2679680" y="7700011"/>
            <a:ext cx="1219200" cy="438150"/>
          </a:xfrm>
        </p:spPr>
        <p:txBody>
          <a:bodyPr/>
          <a:lstStyle/>
          <a:p>
            <a:fld id="{CCC6AD36-0EE4-43CE-9C4B-F6E21C367711}"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731520" y="1920240"/>
            <a:ext cx="6461760" cy="5431156"/>
          </a:xfrm>
        </p:spPr>
        <p:txBody>
          <a:bodyPr/>
          <a:lstStyle>
            <a:lvl1pPr>
              <a:defRPr sz="3700"/>
            </a:lvl1pPr>
            <a:lvl2pPr>
              <a:defRPr sz="3400"/>
            </a:lvl2pPr>
            <a:lvl3pPr>
              <a:defRPr sz="2900"/>
            </a:lvl3pPr>
            <a:lvl4pPr>
              <a:defRPr sz="2600"/>
            </a:lvl4pPr>
            <a:lvl5pPr>
              <a:defRPr sz="2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7437120" y="1920240"/>
            <a:ext cx="6461760" cy="5431156"/>
          </a:xfrm>
        </p:spPr>
        <p:txBody>
          <a:bodyPr/>
          <a:lstStyle>
            <a:lvl1pPr>
              <a:defRPr sz="3700"/>
            </a:lvl1pPr>
            <a:lvl2pPr>
              <a:defRPr sz="3400"/>
            </a:lvl2pPr>
            <a:lvl3pPr>
              <a:defRPr sz="2900"/>
            </a:lvl3pPr>
            <a:lvl4pPr>
              <a:defRPr sz="2600"/>
            </a:lvl4pPr>
            <a:lvl5pPr>
              <a:defRPr sz="2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54A1079-1228-465B-90C4-EE17A2BF9E29}" type="datetimeFigureOut">
              <a:rPr lang="en-IN" smtClean="0"/>
              <a:t>16-11-2024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CC6AD36-0EE4-43CE-9C4B-F6E21C367711}" type="slidenum">
              <a:rPr lang="en-IN" smtClean="0"/>
              <a:t>‹#›</a:t>
            </a:fld>
            <a:endParaRPr lang="en-IN"/>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1520" y="327660"/>
            <a:ext cx="13167360" cy="13716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31520" y="1842135"/>
            <a:ext cx="6464301" cy="901064"/>
          </a:xfrm>
        </p:spPr>
        <p:txBody>
          <a:bodyPr anchor="ctr"/>
          <a:lstStyle>
            <a:lvl1pPr marL="0" indent="0">
              <a:buNone/>
              <a:defRPr sz="3400" b="0" cap="all" baseline="0">
                <a:solidFill>
                  <a:schemeClr val="tx1"/>
                </a:solidFill>
              </a:defRPr>
            </a:lvl1pPr>
            <a:lvl2pPr>
              <a:buNone/>
              <a:defRPr sz="2900" b="1"/>
            </a:lvl2pPr>
            <a:lvl3pPr>
              <a:buNone/>
              <a:defRPr sz="2600" b="1"/>
            </a:lvl3pPr>
            <a:lvl4pPr>
              <a:buNone/>
              <a:defRPr sz="2300" b="1"/>
            </a:lvl4pPr>
            <a:lvl5pPr>
              <a:buNone/>
              <a:defRPr sz="23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7432041" y="1842135"/>
            <a:ext cx="6466840" cy="901064"/>
          </a:xfrm>
        </p:spPr>
        <p:txBody>
          <a:bodyPr anchor="ctr"/>
          <a:lstStyle>
            <a:lvl1pPr marL="0" indent="0">
              <a:buNone/>
              <a:defRPr sz="3400" b="0" cap="all" baseline="0">
                <a:solidFill>
                  <a:schemeClr val="tx1"/>
                </a:solidFill>
              </a:defRPr>
            </a:lvl1pPr>
            <a:lvl2pPr>
              <a:buNone/>
              <a:defRPr sz="2900" b="1"/>
            </a:lvl2pPr>
            <a:lvl3pPr>
              <a:buNone/>
              <a:defRPr sz="2600" b="1"/>
            </a:lvl3pPr>
            <a:lvl4pPr>
              <a:buNone/>
              <a:defRPr sz="2300" b="1"/>
            </a:lvl4pPr>
            <a:lvl5pPr>
              <a:buNone/>
              <a:defRPr sz="23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731520" y="2834640"/>
            <a:ext cx="6464301" cy="4516756"/>
          </a:xfrm>
        </p:spPr>
        <p:txBody>
          <a:bodyPr/>
          <a:lstStyle>
            <a:lvl1pPr>
              <a:defRPr sz="3400"/>
            </a:lvl1pPr>
            <a:lvl2pPr>
              <a:defRPr sz="2900"/>
            </a:lvl2pPr>
            <a:lvl3pPr>
              <a:defRPr sz="2600"/>
            </a:lvl3pPr>
            <a:lvl4pPr>
              <a:defRPr sz="2300"/>
            </a:lvl4pPr>
            <a:lvl5pPr>
              <a:defRPr sz="23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7432041" y="2834640"/>
            <a:ext cx="6466840" cy="4516756"/>
          </a:xfrm>
        </p:spPr>
        <p:txBody>
          <a:bodyPr/>
          <a:lstStyle>
            <a:lvl1pPr>
              <a:defRPr sz="3400"/>
            </a:lvl1pPr>
            <a:lvl2pPr>
              <a:defRPr sz="2900"/>
            </a:lvl2pPr>
            <a:lvl3pPr>
              <a:defRPr sz="2600"/>
            </a:lvl3pPr>
            <a:lvl4pPr>
              <a:defRPr sz="2300"/>
            </a:lvl4pPr>
            <a:lvl5pPr>
              <a:defRPr sz="23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D54A1079-1228-465B-90C4-EE17A2BF9E29}" type="datetimeFigureOut">
              <a:rPr lang="en-IN" smtClean="0"/>
              <a:t>16-11-2024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CC6AD36-0EE4-43CE-9C4B-F6E21C367711}" type="slidenum">
              <a:rPr lang="en-IN" smtClean="0"/>
              <a:t>‹#›</a:t>
            </a:fld>
            <a:endParaRPr lang="en-IN"/>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D54A1079-1228-465B-90C4-EE17A2BF9E29}" type="datetimeFigureOut">
              <a:rPr lang="en-IN" smtClean="0"/>
              <a:t>16-11-2024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CC6AD36-0EE4-43CE-9C4B-F6E21C367711}" type="slidenum">
              <a:rPr lang="en-IN" smtClean="0"/>
              <a:t>‹#›</a:t>
            </a:fld>
            <a:endParaRPr lang="en-IN"/>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4A1079-1228-465B-90C4-EE17A2BF9E29}" type="datetimeFigureOut">
              <a:rPr lang="en-IN" smtClean="0"/>
              <a:t>16-11-2024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CC6AD36-0EE4-43CE-9C4B-F6E21C367711}" type="slidenum">
              <a:rPr lang="en-IN" smtClean="0"/>
              <a:t>‹#›</a:t>
            </a:fld>
            <a:endParaRPr lang="en-IN"/>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1521" y="327660"/>
            <a:ext cx="4813301" cy="1394460"/>
          </a:xfrm>
        </p:spPr>
        <p:txBody>
          <a:bodyPr vert="horz" anchor="b">
            <a:normAutofit/>
            <a:sp3d prstMaterial="softEdge"/>
          </a:bodyPr>
          <a:lstStyle>
            <a:lvl1pPr algn="l">
              <a:buNone/>
              <a:defRPr sz="3100" b="0">
                <a:ln w="6350">
                  <a:noFill/>
                </a:ln>
                <a:solidFill>
                  <a:schemeClr val="accent1">
                    <a:tint val="73000"/>
                    <a:satMod val="180000"/>
                  </a:schemeClr>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731521" y="1828800"/>
            <a:ext cx="4813301" cy="5522596"/>
          </a:xfrm>
        </p:spPr>
        <p:txBody>
          <a:bodyPr/>
          <a:lstStyle>
            <a:lvl1pPr marL="0" indent="0">
              <a:buNone/>
              <a:defRPr sz="2000"/>
            </a:lvl1pPr>
            <a:lvl2pPr>
              <a:buNone/>
              <a:defRPr sz="1700"/>
            </a:lvl2pPr>
            <a:lvl3pPr>
              <a:buNone/>
              <a:defRPr sz="1400"/>
            </a:lvl3pPr>
            <a:lvl4pPr>
              <a:buNone/>
              <a:defRPr sz="1300"/>
            </a:lvl4pPr>
            <a:lvl5pPr>
              <a:buNone/>
              <a:defRPr sz="13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5720080" y="327660"/>
            <a:ext cx="8178800" cy="7023736"/>
          </a:xfrm>
        </p:spPr>
        <p:txBody>
          <a:bodyPr/>
          <a:lstStyle>
            <a:lvl1pPr>
              <a:defRPr sz="3700"/>
            </a:lvl1pPr>
            <a:lvl2pPr>
              <a:defRPr sz="3400"/>
            </a:lvl2pPr>
            <a:lvl3pPr>
              <a:defRPr sz="3100"/>
            </a:lvl3pPr>
            <a:lvl4pPr>
              <a:defRPr sz="2900"/>
            </a:lvl4pPr>
            <a:lvl5pPr>
              <a:defRPr sz="2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54A1079-1228-465B-90C4-EE17A2BF9E29}" type="datetimeFigureOut">
              <a:rPr lang="en-IN" smtClean="0"/>
              <a:t>16-11-2024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CC6AD36-0EE4-43CE-9C4B-F6E21C367711}" type="slidenum">
              <a:rPr lang="en-IN" smtClean="0"/>
              <a:t>‹#›</a:t>
            </a:fld>
            <a:endParaRPr lang="en-IN"/>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26080" y="731520"/>
            <a:ext cx="8778240" cy="626746"/>
          </a:xfrm>
        </p:spPr>
        <p:txBody>
          <a:bodyPr lIns="65311" rIns="65311" bIns="0" anchor="b">
            <a:sp3d prstMaterial="softEdge"/>
          </a:bodyPr>
          <a:lstStyle>
            <a:lvl1pPr algn="ctr">
              <a:buNone/>
              <a:defRPr sz="29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2926080" y="2198370"/>
            <a:ext cx="8778240" cy="4754880"/>
          </a:xfrm>
          <a:solidFill>
            <a:schemeClr val="bg2"/>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marL="0" indent="0" algn="l" rtl="0" eaLnBrk="1" latinLnBrk="0" hangingPunct="1">
              <a:buNone/>
              <a:defRPr sz="4600"/>
            </a:lvl1pPr>
          </a:lstStyle>
          <a:p>
            <a:pPr marL="0" algn="l" rtl="0" eaLnBrk="1" latinLnBrk="0" hangingPunct="1"/>
            <a:r>
              <a:rPr kumimoji="0" lang="en-US" smtClean="0">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4" name="Text Placeholder 3"/>
          <p:cNvSpPr>
            <a:spLocks noGrp="1"/>
          </p:cNvSpPr>
          <p:nvPr>
            <p:ph type="body" sz="half" idx="2"/>
          </p:nvPr>
        </p:nvSpPr>
        <p:spPr>
          <a:xfrm>
            <a:off x="2926080" y="1400145"/>
            <a:ext cx="8778240" cy="636422"/>
          </a:xfrm>
        </p:spPr>
        <p:txBody>
          <a:bodyPr lIns="65311" tIns="65311" rIns="65311" anchor="t"/>
          <a:lstStyle>
            <a:lvl1pPr marL="0" indent="0" algn="ctr">
              <a:buNone/>
              <a:defRPr sz="2000"/>
            </a:lvl1pPr>
            <a:lvl2pPr>
              <a:defRPr sz="1700"/>
            </a:lvl2pPr>
            <a:lvl3pPr>
              <a:defRPr sz="1400"/>
            </a:lvl3pPr>
            <a:lvl4pPr>
              <a:defRPr sz="1300"/>
            </a:lvl4pPr>
            <a:lvl5pPr>
              <a:defRPr sz="13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D54A1079-1228-465B-90C4-EE17A2BF9E29}" type="datetimeFigureOut">
              <a:rPr lang="en-IN" smtClean="0"/>
              <a:t>16-11-2024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CC6AD36-0EE4-43CE-9C4B-F6E21C367711}" type="slidenum">
              <a:rPr lang="en-IN" smtClean="0"/>
              <a:t>‹#›</a:t>
            </a:fld>
            <a:endParaRPr lang="en-IN"/>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731520" y="329566"/>
            <a:ext cx="13167360" cy="1371600"/>
          </a:xfrm>
          <a:prstGeom prst="rect">
            <a:avLst/>
          </a:prstGeom>
        </p:spPr>
        <p:txBody>
          <a:bodyPr vert="horz" lIns="130622" tIns="65311" rIns="130622" bIns="65311" anchor="ctr">
            <a:normAutofit/>
            <a:scene3d>
              <a:camera prst="orthographicFront"/>
              <a:lightRig rig="soft" dir="t">
                <a:rot lat="0" lon="0" rev="16800000"/>
              </a:lightRig>
            </a:scene3d>
            <a:sp3d prstMaterial="softEdge">
              <a:bevelT w="38100" h="38100"/>
            </a:sp3d>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731520" y="1920240"/>
            <a:ext cx="13167360" cy="5650992"/>
          </a:xfrm>
          <a:prstGeom prst="rect">
            <a:avLst/>
          </a:prstGeom>
        </p:spPr>
        <p:txBody>
          <a:bodyPr vert="horz" lIns="130622" tIns="65311" rIns="130622" bIns="65311">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731520" y="7700011"/>
            <a:ext cx="3413760" cy="438150"/>
          </a:xfrm>
          <a:prstGeom prst="rect">
            <a:avLst/>
          </a:prstGeom>
        </p:spPr>
        <p:txBody>
          <a:bodyPr vert="horz" lIns="130622" tIns="65311" rIns="130622" bIns="65311" anchor="b"/>
          <a:lstStyle>
            <a:lvl1pPr algn="l" eaLnBrk="1" latinLnBrk="0" hangingPunct="1">
              <a:defRPr kumimoji="0" sz="1700">
                <a:solidFill>
                  <a:schemeClr val="tx1">
                    <a:shade val="50000"/>
                  </a:schemeClr>
                </a:solidFill>
              </a:defRPr>
            </a:lvl1pPr>
          </a:lstStyle>
          <a:p>
            <a:fld id="{D54A1079-1228-465B-90C4-EE17A2BF9E29}" type="datetimeFigureOut">
              <a:rPr lang="en-IN" smtClean="0"/>
              <a:t>16-11-2024</a:t>
            </a:fld>
            <a:endParaRPr lang="en-IN"/>
          </a:p>
        </p:txBody>
      </p:sp>
      <p:sp>
        <p:nvSpPr>
          <p:cNvPr id="3" name="Footer Placeholder 2"/>
          <p:cNvSpPr>
            <a:spLocks noGrp="1"/>
          </p:cNvSpPr>
          <p:nvPr>
            <p:ph type="ftr" sz="quarter" idx="3"/>
          </p:nvPr>
        </p:nvSpPr>
        <p:spPr>
          <a:xfrm>
            <a:off x="4998720" y="7700011"/>
            <a:ext cx="4632960" cy="438150"/>
          </a:xfrm>
          <a:prstGeom prst="rect">
            <a:avLst/>
          </a:prstGeom>
        </p:spPr>
        <p:txBody>
          <a:bodyPr vert="horz" lIns="130622" tIns="65311" rIns="130622" bIns="65311" anchor="b"/>
          <a:lstStyle>
            <a:lvl1pPr algn="ctr" eaLnBrk="1" latinLnBrk="0" hangingPunct="1">
              <a:defRPr kumimoji="0" sz="1700">
                <a:solidFill>
                  <a:schemeClr val="tx1">
                    <a:shade val="50000"/>
                  </a:schemeClr>
                </a:solidFill>
              </a:defRPr>
            </a:lvl1pPr>
          </a:lstStyle>
          <a:p>
            <a:endParaRPr lang="en-IN"/>
          </a:p>
        </p:txBody>
      </p:sp>
      <p:sp>
        <p:nvSpPr>
          <p:cNvPr id="23" name="Slide Number Placeholder 22"/>
          <p:cNvSpPr>
            <a:spLocks noGrp="1"/>
          </p:cNvSpPr>
          <p:nvPr>
            <p:ph type="sldNum" sz="quarter" idx="4"/>
          </p:nvPr>
        </p:nvSpPr>
        <p:spPr>
          <a:xfrm>
            <a:off x="12679680" y="7700011"/>
            <a:ext cx="1219200" cy="438150"/>
          </a:xfrm>
          <a:prstGeom prst="rect">
            <a:avLst/>
          </a:prstGeom>
        </p:spPr>
        <p:txBody>
          <a:bodyPr vert="horz" lIns="0" tIns="65311" rIns="0" bIns="65311" anchor="b"/>
          <a:lstStyle>
            <a:lvl1pPr algn="r" eaLnBrk="1" latinLnBrk="0" hangingPunct="1">
              <a:defRPr kumimoji="0" sz="1700">
                <a:solidFill>
                  <a:schemeClr val="tx1">
                    <a:shade val="50000"/>
                  </a:schemeClr>
                </a:solidFill>
              </a:defRPr>
            </a:lvl1pPr>
          </a:lstStyle>
          <a:p>
            <a:fld id="{CCC6AD36-0EE4-43CE-9C4B-F6E21C367711}" type="slidenum">
              <a:rPr lang="en-IN" smtClean="0"/>
              <a:t>‹#›</a:t>
            </a:fld>
            <a:endParaRPr lang="en-IN"/>
          </a:p>
        </p:txBody>
      </p:sp>
    </p:spTree>
  </p:cSld>
  <p:clrMap bg1="dk1" tx1="lt1" bg2="dk2" tx2="lt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Lst>
  <p:hf sldNum="0" hdr="0" ftr="0" dt="0"/>
  <p:txStyles>
    <p:titleStyle>
      <a:lvl1pPr algn="ctr" rtl="0" eaLnBrk="1" latinLnBrk="0" hangingPunct="1">
        <a:spcBef>
          <a:spcPct val="0"/>
        </a:spcBef>
        <a:buNone/>
        <a:defRPr kumimoji="0" sz="5900" b="1" kern="1200" cap="none"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defRPr>
      </a:lvl1pPr>
    </p:titleStyle>
    <p:bodyStyle>
      <a:lvl1pPr marL="783732" indent="-587799" algn="l" rtl="0" eaLnBrk="1" latinLnBrk="0" hangingPunct="1">
        <a:spcBef>
          <a:spcPct val="20000"/>
        </a:spcBef>
        <a:buClr>
          <a:schemeClr val="tx1">
            <a:shade val="95000"/>
          </a:schemeClr>
        </a:buClr>
        <a:buSzPct val="65000"/>
        <a:buFont typeface="Wingdings 2"/>
        <a:buChar char=""/>
        <a:defRPr kumimoji="0" sz="4000" kern="1200">
          <a:solidFill>
            <a:schemeClr val="tx1"/>
          </a:solidFill>
          <a:latin typeface="+mn-lt"/>
          <a:ea typeface="+mn-ea"/>
          <a:cs typeface="+mn-cs"/>
        </a:defRPr>
      </a:lvl1pPr>
      <a:lvl2pPr marL="1240909" indent="-404928" algn="l" rtl="0" eaLnBrk="1" latinLnBrk="0" hangingPunct="1">
        <a:spcBef>
          <a:spcPct val="20000"/>
        </a:spcBef>
        <a:buClr>
          <a:schemeClr val="tx1"/>
        </a:buClr>
        <a:buSzPct val="80000"/>
        <a:buFont typeface="Wingdings 2"/>
        <a:buChar char=""/>
        <a:defRPr kumimoji="0" sz="3400" kern="1200">
          <a:solidFill>
            <a:schemeClr val="tx1"/>
          </a:solidFill>
          <a:latin typeface="+mn-lt"/>
          <a:ea typeface="+mn-ea"/>
          <a:cs typeface="+mn-cs"/>
        </a:defRPr>
      </a:lvl2pPr>
      <a:lvl3pPr marL="1619713" indent="-326555" algn="l" rtl="0" eaLnBrk="1" latinLnBrk="0" hangingPunct="1">
        <a:spcBef>
          <a:spcPct val="20000"/>
        </a:spcBef>
        <a:buClr>
          <a:schemeClr val="tx1"/>
        </a:buClr>
        <a:buSzPct val="95000"/>
        <a:buFont typeface="Wingdings"/>
        <a:buChar char=""/>
        <a:defRPr kumimoji="0" sz="3100" kern="1200">
          <a:solidFill>
            <a:schemeClr val="tx1"/>
          </a:solidFill>
          <a:latin typeface="+mn-lt"/>
          <a:ea typeface="+mn-ea"/>
          <a:cs typeface="+mn-cs"/>
        </a:defRPr>
      </a:lvl3pPr>
      <a:lvl4pPr marL="1933206" indent="-261244" algn="l" rtl="0" eaLnBrk="1" latinLnBrk="0" hangingPunct="1">
        <a:spcBef>
          <a:spcPct val="20000"/>
        </a:spcBef>
        <a:buClr>
          <a:schemeClr val="tx1"/>
        </a:buClr>
        <a:buSzPct val="100000"/>
        <a:buFont typeface="Wingdings 3"/>
        <a:buChar char=""/>
        <a:defRPr kumimoji="0" sz="2900" kern="1200">
          <a:solidFill>
            <a:schemeClr val="tx1"/>
          </a:solidFill>
          <a:latin typeface="+mn-lt"/>
          <a:ea typeface="+mn-ea"/>
          <a:cs typeface="+mn-cs"/>
        </a:defRPr>
      </a:lvl4pPr>
      <a:lvl5pPr marL="2207512" indent="-261244" algn="l" rtl="0" eaLnBrk="1" latinLnBrk="0" hangingPunct="1">
        <a:spcBef>
          <a:spcPct val="20000"/>
        </a:spcBef>
        <a:buClr>
          <a:schemeClr val="tx1"/>
        </a:buClr>
        <a:buFont typeface="Wingdings 2"/>
        <a:buChar char=""/>
        <a:defRPr kumimoji="0" sz="2900" kern="1200">
          <a:solidFill>
            <a:schemeClr val="tx1"/>
          </a:solidFill>
          <a:latin typeface="+mn-lt"/>
          <a:ea typeface="+mn-ea"/>
          <a:cs typeface="+mn-cs"/>
        </a:defRPr>
      </a:lvl5pPr>
      <a:lvl6pPr marL="2521005" indent="-261244" algn="l" rtl="0" eaLnBrk="1" latinLnBrk="0" hangingPunct="1">
        <a:spcBef>
          <a:spcPct val="20000"/>
        </a:spcBef>
        <a:buClr>
          <a:schemeClr val="tx1"/>
        </a:buClr>
        <a:buFont typeface="Wingdings 3"/>
        <a:buChar char=""/>
        <a:defRPr kumimoji="0" sz="2600" kern="1200">
          <a:solidFill>
            <a:schemeClr val="tx1"/>
          </a:solidFill>
          <a:latin typeface="+mn-lt"/>
          <a:ea typeface="+mn-ea"/>
          <a:cs typeface="+mn-cs"/>
        </a:defRPr>
      </a:lvl6pPr>
      <a:lvl7pPr marL="2808374" indent="-261244" algn="l" rtl="0" eaLnBrk="1" latinLnBrk="0" hangingPunct="1">
        <a:spcBef>
          <a:spcPct val="20000"/>
        </a:spcBef>
        <a:buClr>
          <a:schemeClr val="tx1"/>
        </a:buClr>
        <a:buFont typeface="Wingdings 2"/>
        <a:buChar char=""/>
        <a:defRPr kumimoji="0" sz="2300" kern="1200">
          <a:solidFill>
            <a:schemeClr val="tx1"/>
          </a:solidFill>
          <a:latin typeface="+mn-lt"/>
          <a:ea typeface="+mn-ea"/>
          <a:cs typeface="+mn-cs"/>
        </a:defRPr>
      </a:lvl7pPr>
      <a:lvl8pPr marL="3095742" indent="-261244"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8pPr>
      <a:lvl9pPr marL="3383111" indent="-261244" algn="l" rtl="0" eaLnBrk="1" latinLnBrk="0" hangingPunct="1">
        <a:spcBef>
          <a:spcPct val="20000"/>
        </a:spcBef>
        <a:buClr>
          <a:schemeClr val="tx1"/>
        </a:buClr>
        <a:buFont typeface="Wingdings 2"/>
        <a:buChar char=""/>
        <a:defRPr kumimoji="0" sz="20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653110" algn="l" rtl="0" eaLnBrk="1" latinLnBrk="0" hangingPunct="1">
        <a:defRPr kumimoji="0" kern="1200">
          <a:solidFill>
            <a:schemeClr val="tx1"/>
          </a:solidFill>
          <a:latin typeface="+mn-lt"/>
          <a:ea typeface="+mn-ea"/>
          <a:cs typeface="+mn-cs"/>
        </a:defRPr>
      </a:lvl2pPr>
      <a:lvl3pPr marL="1306220" algn="l" rtl="0" eaLnBrk="1" latinLnBrk="0" hangingPunct="1">
        <a:defRPr kumimoji="0" kern="1200">
          <a:solidFill>
            <a:schemeClr val="tx1"/>
          </a:solidFill>
          <a:latin typeface="+mn-lt"/>
          <a:ea typeface="+mn-ea"/>
          <a:cs typeface="+mn-cs"/>
        </a:defRPr>
      </a:lvl3pPr>
      <a:lvl4pPr marL="1959331" algn="l" rtl="0" eaLnBrk="1" latinLnBrk="0" hangingPunct="1">
        <a:defRPr kumimoji="0" kern="1200">
          <a:solidFill>
            <a:schemeClr val="tx1"/>
          </a:solidFill>
          <a:latin typeface="+mn-lt"/>
          <a:ea typeface="+mn-ea"/>
          <a:cs typeface="+mn-cs"/>
        </a:defRPr>
      </a:lvl4pPr>
      <a:lvl5pPr marL="2612441" algn="l" rtl="0" eaLnBrk="1" latinLnBrk="0" hangingPunct="1">
        <a:defRPr kumimoji="0" kern="1200">
          <a:solidFill>
            <a:schemeClr val="tx1"/>
          </a:solidFill>
          <a:latin typeface="+mn-lt"/>
          <a:ea typeface="+mn-ea"/>
          <a:cs typeface="+mn-cs"/>
        </a:defRPr>
      </a:lvl5pPr>
      <a:lvl6pPr marL="3265551" algn="l" rtl="0" eaLnBrk="1" latinLnBrk="0" hangingPunct="1">
        <a:defRPr kumimoji="0" kern="1200">
          <a:solidFill>
            <a:schemeClr val="tx1"/>
          </a:solidFill>
          <a:latin typeface="+mn-lt"/>
          <a:ea typeface="+mn-ea"/>
          <a:cs typeface="+mn-cs"/>
        </a:defRPr>
      </a:lvl6pPr>
      <a:lvl7pPr marL="3918661" algn="l" rtl="0" eaLnBrk="1" latinLnBrk="0" hangingPunct="1">
        <a:defRPr kumimoji="0" kern="1200">
          <a:solidFill>
            <a:schemeClr val="tx1"/>
          </a:solidFill>
          <a:latin typeface="+mn-lt"/>
          <a:ea typeface="+mn-ea"/>
          <a:cs typeface="+mn-cs"/>
        </a:defRPr>
      </a:lvl7pPr>
      <a:lvl8pPr marL="4571771" algn="l" rtl="0" eaLnBrk="1" latinLnBrk="0" hangingPunct="1">
        <a:defRPr kumimoji="0" kern="1200">
          <a:solidFill>
            <a:schemeClr val="tx1"/>
          </a:solidFill>
          <a:latin typeface="+mn-lt"/>
          <a:ea typeface="+mn-ea"/>
          <a:cs typeface="+mn-cs"/>
        </a:defRPr>
      </a:lvl8pPr>
      <a:lvl9pPr marL="5224882"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949115" y="1009705"/>
            <a:ext cx="7556421" cy="2884378"/>
          </a:xfrm>
          <a:prstGeom prst="rect">
            <a:avLst/>
          </a:prstGeom>
          <a:noFill/>
          <a:ln/>
        </p:spPr>
        <p:txBody>
          <a:bodyPr wrap="square" lIns="0" tIns="0" rIns="0" bIns="0" rtlCol="0" anchor="t"/>
          <a:lstStyle/>
          <a:p>
            <a:pPr>
              <a:lnSpc>
                <a:spcPts val="8050"/>
              </a:lnSpc>
            </a:pPr>
            <a:r>
              <a:rPr lang="en-US" sz="6600" dirty="0">
                <a:solidFill>
                  <a:schemeClr val="accent6">
                    <a:lumMod val="40000"/>
                    <a:lumOff val="60000"/>
                  </a:schemeClr>
                </a:solidFill>
                <a:latin typeface="Copperplate Gothic Bold" pitchFamily="34" charset="0"/>
                <a:ea typeface="PT Serif" pitchFamily="34" charset="-122"/>
                <a:cs typeface="PT Serif" pitchFamily="34" charset="-120"/>
              </a:rPr>
              <a:t>Adaptive Email Client App</a:t>
            </a:r>
            <a:endParaRPr lang="en-US" sz="6600" dirty="0">
              <a:solidFill>
                <a:schemeClr val="accent6">
                  <a:lumMod val="40000"/>
                  <a:lumOff val="60000"/>
                </a:schemeClr>
              </a:solidFill>
              <a:latin typeface="Copperplate Gothic Bold" pitchFamily="34" charset="0"/>
            </a:endParaRPr>
          </a:p>
        </p:txBody>
      </p:sp>
      <p:sp>
        <p:nvSpPr>
          <p:cNvPr id="4" name="Text 1"/>
          <p:cNvSpPr/>
          <p:nvPr/>
        </p:nvSpPr>
        <p:spPr>
          <a:xfrm>
            <a:off x="5807224" y="3326525"/>
            <a:ext cx="8492099" cy="2833931"/>
          </a:xfrm>
          <a:prstGeom prst="rect">
            <a:avLst/>
          </a:prstGeom>
          <a:noFill/>
          <a:ln/>
        </p:spPr>
        <p:txBody>
          <a:bodyPr wrap="square" lIns="0" tIns="0" rIns="0" bIns="0" rtlCol="0" anchor="t"/>
          <a:lstStyle/>
          <a:p>
            <a:r>
              <a:rPr lang="en-GB" sz="4800" b="1" dirty="0">
                <a:solidFill>
                  <a:schemeClr val="bg1">
                    <a:lumMod val="95000"/>
                    <a:lumOff val="5000"/>
                  </a:schemeClr>
                </a:solidFill>
              </a:rPr>
              <a:t>TEAM MEMBERS </a:t>
            </a:r>
            <a:r>
              <a:rPr lang="en-GB" sz="4800" b="1" dirty="0" smtClean="0">
                <a:solidFill>
                  <a:schemeClr val="bg1">
                    <a:lumMod val="95000"/>
                    <a:lumOff val="5000"/>
                  </a:schemeClr>
                </a:solidFill>
              </a:rPr>
              <a:t>:</a:t>
            </a:r>
          </a:p>
          <a:p>
            <a:endParaRPr lang="en-US" sz="2400" b="1" dirty="0"/>
          </a:p>
          <a:p>
            <a:pPr lvl="0"/>
            <a:r>
              <a:rPr lang="en-GB" sz="2400" b="1" dirty="0" smtClean="0"/>
              <a:t>	</a:t>
            </a:r>
            <a:r>
              <a:rPr lang="en-GB" sz="2000" b="1" dirty="0" smtClean="0"/>
              <a:t>R.ROHITHAA(2B3648C953C22DFB67745918EC7D776D</a:t>
            </a:r>
            <a:r>
              <a:rPr lang="en-GB" sz="2000" b="1" dirty="0"/>
              <a:t>)</a:t>
            </a:r>
            <a:endParaRPr lang="en-US" sz="2000" b="1" dirty="0"/>
          </a:p>
          <a:p>
            <a:pPr lvl="0"/>
            <a:r>
              <a:rPr lang="en-GB" sz="2000" b="1" dirty="0" smtClean="0"/>
              <a:t>	S.SANGAMITHRA(05D10063ED3707AAC06470AE12D06E04</a:t>
            </a:r>
            <a:r>
              <a:rPr lang="en-GB" sz="2000" b="1" dirty="0"/>
              <a:t>)</a:t>
            </a:r>
            <a:endParaRPr lang="en-US" sz="2000" b="1" dirty="0"/>
          </a:p>
          <a:p>
            <a:pPr lvl="0"/>
            <a:r>
              <a:rPr lang="en-GB" sz="2000" b="1" dirty="0" smtClean="0"/>
              <a:t>	G.SHEELA(C10ACA6166B0359BF0D4B50A3867BB74</a:t>
            </a:r>
            <a:r>
              <a:rPr lang="en-GB" sz="2000" b="1" dirty="0"/>
              <a:t>)</a:t>
            </a:r>
            <a:endParaRPr lang="en-US" sz="2000" b="1" dirty="0"/>
          </a:p>
          <a:p>
            <a:pPr lvl="0"/>
            <a:r>
              <a:rPr lang="en-GB" sz="2000" b="1" dirty="0" smtClean="0"/>
              <a:t>	B.SWATHI(7802B9BA71E7FBBAA1E4D325347FE62DB</a:t>
            </a:r>
            <a:r>
              <a:rPr lang="en-GB" sz="2000" b="1" dirty="0"/>
              <a:t>)</a:t>
            </a:r>
            <a:endParaRPr lang="en-US" sz="2000" b="1" dirty="0"/>
          </a:p>
          <a:p>
            <a:pPr lvl="0"/>
            <a:r>
              <a:rPr lang="en-GB" sz="2000" b="1" dirty="0" smtClean="0"/>
              <a:t>	C.VISHNUPRIYA(CB8D964399B530684284D9CD92765832</a:t>
            </a:r>
            <a:r>
              <a:rPr lang="en-GB" sz="2000" b="1" dirty="0"/>
              <a:t>)</a:t>
            </a:r>
            <a:endParaRPr lang="en-US" sz="2000" b="1" dirty="0"/>
          </a:p>
          <a:p>
            <a:pPr>
              <a:lnSpc>
                <a:spcPts val="2850"/>
              </a:lnSpc>
            </a:pPr>
            <a:r>
              <a:rPr lang="en-US" sz="2000" dirty="0" smtClean="0">
                <a:solidFill>
                  <a:srgbClr val="383838"/>
                </a:solidFill>
                <a:latin typeface="DM Sans" pitchFamily="34" charset="0"/>
              </a:rPr>
              <a:t>	         </a:t>
            </a:r>
            <a:endParaRPr lang="en-US" sz="2000" dirty="0">
              <a:solidFill>
                <a:srgbClr val="383838"/>
              </a:solidFill>
              <a:latin typeface="DM Sans" pitchFamily="34" charset="0"/>
            </a:endParaRPr>
          </a:p>
          <a:p>
            <a:pPr>
              <a:lnSpc>
                <a:spcPts val="2850"/>
              </a:lnSpc>
            </a:pPr>
            <a:r>
              <a:rPr lang="en-US" sz="1700" dirty="0" smtClean="0"/>
              <a:t>   </a:t>
            </a:r>
            <a:endParaRPr lang="en-US" sz="17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1" y="676871"/>
            <a:ext cx="7556421" cy="2232779"/>
          </a:xfrm>
          <a:prstGeom prst="rect">
            <a:avLst/>
          </a:prstGeom>
          <a:noFill/>
          <a:ln/>
        </p:spPr>
        <p:txBody>
          <a:bodyPr wrap="square" lIns="0" tIns="0" rIns="0" bIns="0" rtlCol="0" anchor="t"/>
          <a:lstStyle/>
          <a:p>
            <a:pPr>
              <a:lnSpc>
                <a:spcPts val="5850"/>
              </a:lnSpc>
            </a:pPr>
            <a:r>
              <a:rPr lang="en-US" sz="4700" dirty="0">
                <a:solidFill>
                  <a:schemeClr val="accent6">
                    <a:lumMod val="40000"/>
                    <a:lumOff val="60000"/>
                  </a:schemeClr>
                </a:solidFill>
                <a:latin typeface="PT Serif" pitchFamily="34" charset="0"/>
                <a:ea typeface="PT Serif" pitchFamily="34" charset="-122"/>
                <a:cs typeface="PT Serif" pitchFamily="34" charset="-120"/>
              </a:rPr>
              <a:t>The Future of Adaptive Email: Roadmap and Next Steps</a:t>
            </a:r>
            <a:endParaRPr lang="en-US" sz="4700" dirty="0">
              <a:solidFill>
                <a:schemeClr val="accent6">
                  <a:lumMod val="40000"/>
                  <a:lumOff val="60000"/>
                </a:schemeClr>
              </a:solidFill>
            </a:endParaRPr>
          </a:p>
        </p:txBody>
      </p:sp>
      <p:sp>
        <p:nvSpPr>
          <p:cNvPr id="4" name="Shape 1"/>
          <p:cNvSpPr/>
          <p:nvPr/>
        </p:nvSpPr>
        <p:spPr>
          <a:xfrm>
            <a:off x="6280191" y="3504963"/>
            <a:ext cx="510302" cy="510302"/>
          </a:xfrm>
          <a:prstGeom prst="roundRect">
            <a:avLst>
              <a:gd name="adj" fmla="val 6667"/>
            </a:avLst>
          </a:prstGeom>
          <a:solidFill>
            <a:srgbClr val="F2EEEE"/>
          </a:solidFill>
          <a:ln/>
        </p:spPr>
      </p:sp>
      <p:sp>
        <p:nvSpPr>
          <p:cNvPr id="5" name="Text 2"/>
          <p:cNvSpPr/>
          <p:nvPr/>
        </p:nvSpPr>
        <p:spPr>
          <a:xfrm>
            <a:off x="6440091" y="3581400"/>
            <a:ext cx="190381" cy="357307"/>
          </a:xfrm>
          <a:prstGeom prst="rect">
            <a:avLst/>
          </a:prstGeom>
          <a:noFill/>
          <a:ln/>
        </p:spPr>
        <p:txBody>
          <a:bodyPr wrap="none" lIns="0" tIns="0" rIns="0" bIns="0" rtlCol="0" anchor="t"/>
          <a:lstStyle/>
          <a:p>
            <a:pPr algn="ctr">
              <a:lnSpc>
                <a:spcPts val="2800"/>
              </a:lnSpc>
            </a:pPr>
            <a:r>
              <a:rPr lang="en-US" sz="2900" dirty="0">
                <a:solidFill>
                  <a:srgbClr val="383838"/>
                </a:solidFill>
                <a:latin typeface="PT Serif" pitchFamily="34" charset="0"/>
                <a:ea typeface="PT Serif" pitchFamily="34" charset="-122"/>
                <a:cs typeface="PT Serif" pitchFamily="34" charset="-120"/>
              </a:rPr>
              <a:t>1</a:t>
            </a:r>
            <a:endParaRPr lang="en-US" sz="2900" dirty="0"/>
          </a:p>
        </p:txBody>
      </p:sp>
      <p:sp>
        <p:nvSpPr>
          <p:cNvPr id="6" name="Text 3"/>
          <p:cNvSpPr/>
          <p:nvPr/>
        </p:nvSpPr>
        <p:spPr>
          <a:xfrm>
            <a:off x="7017307" y="3504962"/>
            <a:ext cx="2927747" cy="372070"/>
          </a:xfrm>
          <a:prstGeom prst="rect">
            <a:avLst/>
          </a:prstGeom>
          <a:noFill/>
          <a:ln/>
        </p:spPr>
        <p:txBody>
          <a:bodyPr wrap="none" lIns="0" tIns="0" rIns="0" bIns="0" rtlCol="0" anchor="t"/>
          <a:lstStyle/>
          <a:p>
            <a:pPr>
              <a:lnSpc>
                <a:spcPts val="2900"/>
              </a:lnSpc>
            </a:pPr>
            <a:r>
              <a:rPr lang="en-US" sz="2300" dirty="0">
                <a:solidFill>
                  <a:schemeClr val="bg1">
                    <a:lumMod val="95000"/>
                    <a:lumOff val="5000"/>
                  </a:schemeClr>
                </a:solidFill>
                <a:latin typeface="PT Serif" pitchFamily="34" charset="0"/>
                <a:ea typeface="PT Serif" pitchFamily="34" charset="-122"/>
                <a:cs typeface="PT Serif" pitchFamily="34" charset="-120"/>
              </a:rPr>
              <a:t>AI-Powered Features</a:t>
            </a:r>
            <a:endParaRPr lang="en-US" sz="2300" dirty="0">
              <a:solidFill>
                <a:schemeClr val="bg1">
                  <a:lumMod val="95000"/>
                  <a:lumOff val="5000"/>
                </a:schemeClr>
              </a:solidFill>
            </a:endParaRPr>
          </a:p>
        </p:txBody>
      </p:sp>
      <p:sp>
        <p:nvSpPr>
          <p:cNvPr id="7" name="Text 4"/>
          <p:cNvSpPr/>
          <p:nvPr/>
        </p:nvSpPr>
        <p:spPr>
          <a:xfrm>
            <a:off x="7017307" y="4013122"/>
            <a:ext cx="2927747" cy="1451610"/>
          </a:xfrm>
          <a:prstGeom prst="rect">
            <a:avLst/>
          </a:prstGeom>
          <a:noFill/>
          <a:ln/>
        </p:spPr>
        <p:txBody>
          <a:bodyPr wrap="square" lIns="0" tIns="0" rIns="0" bIns="0" rtlCol="0" anchor="t"/>
          <a:lstStyle/>
          <a:p>
            <a:pPr>
              <a:lnSpc>
                <a:spcPts val="2850"/>
              </a:lnSpc>
            </a:pPr>
            <a:r>
              <a:rPr lang="en-US" sz="1700" dirty="0">
                <a:latin typeface="DM Sans" pitchFamily="34" charset="0"/>
                <a:ea typeface="DM Sans" pitchFamily="34" charset="-122"/>
                <a:cs typeface="DM Sans" pitchFamily="34" charset="-120"/>
              </a:rPr>
              <a:t>We are exploring the use of artificial intelligence to enhance email automation and personalization</a:t>
            </a:r>
            <a:r>
              <a:rPr lang="en-US" sz="1700" dirty="0">
                <a:solidFill>
                  <a:srgbClr val="383838"/>
                </a:solidFill>
                <a:latin typeface="DM Sans" pitchFamily="34" charset="0"/>
                <a:ea typeface="DM Sans" pitchFamily="34" charset="-122"/>
                <a:cs typeface="DM Sans" pitchFamily="34" charset="-120"/>
              </a:rPr>
              <a:t>.</a:t>
            </a:r>
            <a:endParaRPr lang="en-US" sz="1700" dirty="0"/>
          </a:p>
        </p:txBody>
      </p:sp>
      <p:sp>
        <p:nvSpPr>
          <p:cNvPr id="8" name="Shape 5"/>
          <p:cNvSpPr/>
          <p:nvPr/>
        </p:nvSpPr>
        <p:spPr>
          <a:xfrm>
            <a:off x="10171868" y="3504963"/>
            <a:ext cx="510302" cy="510302"/>
          </a:xfrm>
          <a:prstGeom prst="roundRect">
            <a:avLst>
              <a:gd name="adj" fmla="val 6667"/>
            </a:avLst>
          </a:prstGeom>
          <a:solidFill>
            <a:srgbClr val="F2EEEE"/>
          </a:solidFill>
          <a:ln/>
        </p:spPr>
      </p:sp>
      <p:sp>
        <p:nvSpPr>
          <p:cNvPr id="9" name="Text 6"/>
          <p:cNvSpPr/>
          <p:nvPr/>
        </p:nvSpPr>
        <p:spPr>
          <a:xfrm>
            <a:off x="10331768" y="3581400"/>
            <a:ext cx="190381" cy="357307"/>
          </a:xfrm>
          <a:prstGeom prst="rect">
            <a:avLst/>
          </a:prstGeom>
          <a:noFill/>
          <a:ln/>
        </p:spPr>
        <p:txBody>
          <a:bodyPr wrap="none" lIns="0" tIns="0" rIns="0" bIns="0" rtlCol="0" anchor="t"/>
          <a:lstStyle/>
          <a:p>
            <a:pPr algn="ctr">
              <a:lnSpc>
                <a:spcPts val="2800"/>
              </a:lnSpc>
            </a:pPr>
            <a:r>
              <a:rPr lang="en-US" sz="2900" dirty="0">
                <a:solidFill>
                  <a:srgbClr val="383838"/>
                </a:solidFill>
                <a:latin typeface="PT Serif" pitchFamily="34" charset="0"/>
                <a:ea typeface="PT Serif" pitchFamily="34" charset="-122"/>
                <a:cs typeface="PT Serif" pitchFamily="34" charset="-120"/>
              </a:rPr>
              <a:t>2</a:t>
            </a:r>
            <a:endParaRPr lang="en-US" sz="2900" dirty="0"/>
          </a:p>
        </p:txBody>
      </p:sp>
      <p:sp>
        <p:nvSpPr>
          <p:cNvPr id="10" name="Text 7"/>
          <p:cNvSpPr/>
          <p:nvPr/>
        </p:nvSpPr>
        <p:spPr>
          <a:xfrm>
            <a:off x="10908984" y="3504962"/>
            <a:ext cx="2927747" cy="744142"/>
          </a:xfrm>
          <a:prstGeom prst="rect">
            <a:avLst/>
          </a:prstGeom>
          <a:noFill/>
          <a:ln/>
        </p:spPr>
        <p:txBody>
          <a:bodyPr wrap="square" lIns="0" tIns="0" rIns="0" bIns="0" rtlCol="0" anchor="t"/>
          <a:lstStyle/>
          <a:p>
            <a:pPr>
              <a:lnSpc>
                <a:spcPts val="2900"/>
              </a:lnSpc>
            </a:pPr>
            <a:r>
              <a:rPr lang="en-US" sz="2300" dirty="0">
                <a:solidFill>
                  <a:schemeClr val="bg1">
                    <a:lumMod val="95000"/>
                    <a:lumOff val="5000"/>
                  </a:schemeClr>
                </a:solidFill>
                <a:latin typeface="PT Serif" pitchFamily="34" charset="0"/>
                <a:ea typeface="PT Serif" pitchFamily="34" charset="-122"/>
                <a:cs typeface="PT Serif" pitchFamily="34" charset="-120"/>
              </a:rPr>
              <a:t>Integration with More Tools</a:t>
            </a:r>
            <a:endParaRPr lang="en-US" sz="2300" dirty="0">
              <a:solidFill>
                <a:schemeClr val="bg1">
                  <a:lumMod val="95000"/>
                  <a:lumOff val="5000"/>
                </a:schemeClr>
              </a:solidFill>
            </a:endParaRPr>
          </a:p>
        </p:txBody>
      </p:sp>
      <p:sp>
        <p:nvSpPr>
          <p:cNvPr id="11" name="Text 8"/>
          <p:cNvSpPr/>
          <p:nvPr/>
        </p:nvSpPr>
        <p:spPr>
          <a:xfrm>
            <a:off x="10908984" y="4385192"/>
            <a:ext cx="2927747" cy="1451610"/>
          </a:xfrm>
          <a:prstGeom prst="rect">
            <a:avLst/>
          </a:prstGeom>
          <a:noFill/>
          <a:ln/>
        </p:spPr>
        <p:txBody>
          <a:bodyPr wrap="square" lIns="0" tIns="0" rIns="0" bIns="0" rtlCol="0" anchor="t"/>
          <a:lstStyle/>
          <a:p>
            <a:pPr>
              <a:lnSpc>
                <a:spcPts val="2850"/>
              </a:lnSpc>
            </a:pPr>
            <a:r>
              <a:rPr lang="en-US" sz="1700" dirty="0">
                <a:latin typeface="DM Sans" pitchFamily="34" charset="0"/>
                <a:ea typeface="DM Sans" pitchFamily="34" charset="-122"/>
                <a:cs typeface="DM Sans" pitchFamily="34" charset="-120"/>
              </a:rPr>
              <a:t>We plan to expand our integrations with other productivity tools and platforms.</a:t>
            </a:r>
            <a:endParaRPr lang="en-US" sz="1700" dirty="0"/>
          </a:p>
        </p:txBody>
      </p:sp>
      <p:sp>
        <p:nvSpPr>
          <p:cNvPr id="12" name="Shape 9"/>
          <p:cNvSpPr/>
          <p:nvPr/>
        </p:nvSpPr>
        <p:spPr>
          <a:xfrm>
            <a:off x="6280191" y="6318766"/>
            <a:ext cx="510302" cy="510302"/>
          </a:xfrm>
          <a:prstGeom prst="roundRect">
            <a:avLst>
              <a:gd name="adj" fmla="val 6667"/>
            </a:avLst>
          </a:prstGeom>
          <a:solidFill>
            <a:srgbClr val="F2EEEE"/>
          </a:solidFill>
          <a:ln/>
        </p:spPr>
      </p:sp>
      <p:sp>
        <p:nvSpPr>
          <p:cNvPr id="13" name="Text 10"/>
          <p:cNvSpPr/>
          <p:nvPr/>
        </p:nvSpPr>
        <p:spPr>
          <a:xfrm>
            <a:off x="6440091" y="6395205"/>
            <a:ext cx="190381" cy="357307"/>
          </a:xfrm>
          <a:prstGeom prst="rect">
            <a:avLst/>
          </a:prstGeom>
          <a:noFill/>
          <a:ln/>
        </p:spPr>
        <p:txBody>
          <a:bodyPr wrap="none" lIns="0" tIns="0" rIns="0" bIns="0" rtlCol="0" anchor="t"/>
          <a:lstStyle/>
          <a:p>
            <a:pPr algn="ctr">
              <a:lnSpc>
                <a:spcPts val="2800"/>
              </a:lnSpc>
            </a:pPr>
            <a:r>
              <a:rPr lang="en-US" sz="2900" dirty="0">
                <a:solidFill>
                  <a:srgbClr val="383838"/>
                </a:solidFill>
                <a:latin typeface="PT Serif" pitchFamily="34" charset="0"/>
                <a:ea typeface="PT Serif" pitchFamily="34" charset="-122"/>
                <a:cs typeface="PT Serif" pitchFamily="34" charset="-120"/>
              </a:rPr>
              <a:t>3</a:t>
            </a:r>
            <a:endParaRPr lang="en-US" sz="2900" dirty="0"/>
          </a:p>
        </p:txBody>
      </p:sp>
      <p:sp>
        <p:nvSpPr>
          <p:cNvPr id="14" name="Text 11"/>
          <p:cNvSpPr/>
          <p:nvPr/>
        </p:nvSpPr>
        <p:spPr>
          <a:xfrm>
            <a:off x="7017305" y="6318767"/>
            <a:ext cx="3777258" cy="372070"/>
          </a:xfrm>
          <a:prstGeom prst="rect">
            <a:avLst/>
          </a:prstGeom>
          <a:noFill/>
          <a:ln/>
        </p:spPr>
        <p:txBody>
          <a:bodyPr wrap="none" lIns="0" tIns="0" rIns="0" bIns="0" rtlCol="0" anchor="t"/>
          <a:lstStyle/>
          <a:p>
            <a:pPr>
              <a:lnSpc>
                <a:spcPts val="2900"/>
              </a:lnSpc>
            </a:pPr>
            <a:r>
              <a:rPr lang="en-US" sz="2300" dirty="0">
                <a:solidFill>
                  <a:schemeClr val="bg1">
                    <a:lumMod val="95000"/>
                    <a:lumOff val="5000"/>
                  </a:schemeClr>
                </a:solidFill>
                <a:latin typeface="PT Serif" pitchFamily="34" charset="0"/>
                <a:ea typeface="PT Serif" pitchFamily="34" charset="-122"/>
                <a:cs typeface="PT Serif" pitchFamily="34" charset="-120"/>
              </a:rPr>
              <a:t>Enhanced Security Measures</a:t>
            </a:r>
            <a:endParaRPr lang="en-US" sz="2300" dirty="0">
              <a:solidFill>
                <a:schemeClr val="bg1">
                  <a:lumMod val="95000"/>
                  <a:lumOff val="5000"/>
                </a:schemeClr>
              </a:solidFill>
            </a:endParaRPr>
          </a:p>
        </p:txBody>
      </p:sp>
      <p:sp>
        <p:nvSpPr>
          <p:cNvPr id="15" name="Text 12"/>
          <p:cNvSpPr/>
          <p:nvPr/>
        </p:nvSpPr>
        <p:spPr>
          <a:xfrm>
            <a:off x="7017305" y="6826925"/>
            <a:ext cx="6819306" cy="725806"/>
          </a:xfrm>
          <a:prstGeom prst="rect">
            <a:avLst/>
          </a:prstGeom>
          <a:noFill/>
          <a:ln/>
        </p:spPr>
        <p:txBody>
          <a:bodyPr wrap="square" lIns="0" tIns="0" rIns="0" bIns="0" rtlCol="0" anchor="t"/>
          <a:lstStyle/>
          <a:p>
            <a:pPr>
              <a:lnSpc>
                <a:spcPts val="2850"/>
              </a:lnSpc>
            </a:pPr>
            <a:r>
              <a:rPr lang="en-US" sz="1700" dirty="0">
                <a:latin typeface="DM Sans" pitchFamily="34" charset="0"/>
                <a:ea typeface="DM Sans" pitchFamily="34" charset="-122"/>
                <a:cs typeface="DM Sans" pitchFamily="34" charset="-120"/>
              </a:rPr>
              <a:t>We are constantly working to improve the security of our app and protect your data.</a:t>
            </a:r>
            <a:endParaRPr lang="en-US" sz="17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0800000" flipV="1">
            <a:off x="3439605" y="683072"/>
            <a:ext cx="6839512" cy="2265079"/>
          </a:xfrm>
        </p:spPr>
        <p:txBody>
          <a:bodyPr>
            <a:normAutofit fontScale="90000"/>
          </a:bodyPr>
          <a:lstStyle/>
          <a:p>
            <a:r>
              <a:rPr lang="en-IN" b="1" dirty="0">
                <a:solidFill>
                  <a:schemeClr val="accent6">
                    <a:lumMod val="75000"/>
                  </a:schemeClr>
                </a:solidFill>
              </a:rPr>
              <a:t>Standalone vs. Web-Based</a:t>
            </a:r>
            <a:r>
              <a:rPr lang="en-IN" b="1" dirty="0"/>
              <a:t/>
            </a:r>
            <a:br>
              <a:rPr lang="en-IN" b="1" dirty="0"/>
            </a:br>
            <a:endParaRPr lang="en-IN" dirty="0"/>
          </a:p>
        </p:txBody>
      </p:sp>
      <p:sp>
        <p:nvSpPr>
          <p:cNvPr id="3" name="Text Placeholder 2"/>
          <p:cNvSpPr>
            <a:spLocks noGrp="1"/>
          </p:cNvSpPr>
          <p:nvPr>
            <p:ph type="body" idx="1"/>
          </p:nvPr>
        </p:nvSpPr>
        <p:spPr>
          <a:xfrm>
            <a:off x="220719" y="2916622"/>
            <a:ext cx="3972910" cy="1308538"/>
          </a:xfrm>
        </p:spPr>
        <p:txBody>
          <a:bodyPr>
            <a:normAutofit/>
          </a:bodyPr>
          <a:lstStyle/>
          <a:p>
            <a:r>
              <a:rPr lang="en-IN" dirty="0">
                <a:solidFill>
                  <a:schemeClr val="bg1">
                    <a:lumMod val="95000"/>
                    <a:lumOff val="5000"/>
                  </a:schemeClr>
                </a:solidFill>
              </a:rPr>
              <a:t>Functionality Comparison</a:t>
            </a:r>
          </a:p>
          <a:p>
            <a:endParaRPr lang="en-IN" dirty="0"/>
          </a:p>
        </p:txBody>
      </p:sp>
      <p:sp>
        <p:nvSpPr>
          <p:cNvPr id="5" name="Text Placeholder 4"/>
          <p:cNvSpPr>
            <a:spLocks noGrp="1"/>
          </p:cNvSpPr>
          <p:nvPr>
            <p:ph type="body" sz="half" idx="3"/>
          </p:nvPr>
        </p:nvSpPr>
        <p:spPr>
          <a:xfrm rot="10800000" flipV="1">
            <a:off x="220719" y="4840013"/>
            <a:ext cx="4950372" cy="2617077"/>
          </a:xfrm>
        </p:spPr>
        <p:txBody>
          <a:bodyPr>
            <a:normAutofit/>
          </a:bodyPr>
          <a:lstStyle/>
          <a:p>
            <a:r>
              <a:rPr lang="en-IN" dirty="0">
                <a:solidFill>
                  <a:schemeClr val="bg1">
                    <a:lumMod val="95000"/>
                    <a:lumOff val="5000"/>
                  </a:schemeClr>
                </a:solidFill>
              </a:rPr>
              <a:t>Security Considerations</a:t>
            </a:r>
          </a:p>
          <a:p>
            <a:endParaRPr lang="en-IN" dirty="0"/>
          </a:p>
        </p:txBody>
      </p:sp>
      <p:sp>
        <p:nvSpPr>
          <p:cNvPr id="4" name="Content Placeholder 3"/>
          <p:cNvSpPr>
            <a:spLocks noGrp="1"/>
          </p:cNvSpPr>
          <p:nvPr>
            <p:ph sz="quarter" idx="2"/>
          </p:nvPr>
        </p:nvSpPr>
        <p:spPr>
          <a:xfrm>
            <a:off x="4840014" y="2743199"/>
            <a:ext cx="9368353" cy="2238704"/>
          </a:xfrm>
        </p:spPr>
        <p:txBody>
          <a:bodyPr>
            <a:normAutofit fontScale="70000" lnSpcReduction="20000"/>
          </a:bodyPr>
          <a:lstStyle/>
          <a:p>
            <a:r>
              <a:rPr lang="en-US" dirty="0"/>
              <a:t>Standalone email clients provide extensive features such as offline access and advanced organizational tools, making them ideal for users needing robust email management. In contrast, web-based clients excel in accessibility and automatic updates, catering to users who prioritize flexibility and ease of use across multiple devices.</a:t>
            </a:r>
          </a:p>
        </p:txBody>
      </p:sp>
      <p:sp>
        <p:nvSpPr>
          <p:cNvPr id="6" name="Content Placeholder 5"/>
          <p:cNvSpPr>
            <a:spLocks noGrp="1"/>
          </p:cNvSpPr>
          <p:nvPr>
            <p:ph sz="quarter" idx="4"/>
          </p:nvPr>
        </p:nvSpPr>
        <p:spPr>
          <a:xfrm>
            <a:off x="5171092" y="5722883"/>
            <a:ext cx="8911150" cy="1545020"/>
          </a:xfrm>
        </p:spPr>
        <p:txBody>
          <a:bodyPr>
            <a:normAutofit fontScale="55000" lnSpcReduction="20000"/>
          </a:bodyPr>
          <a:lstStyle/>
          <a:p>
            <a:r>
              <a:rPr lang="en-US" dirty="0"/>
              <a:t>Standalone clients often offer enhanced security through local data storage and encryption, appealing to users handling sensitive information. Conversely, web-based clients rely on cloud security measures, which may be suitable for users who value convenience but should be aware of potential privacy concerns associated with online data storage.</a:t>
            </a:r>
          </a:p>
          <a:p>
            <a:endParaRPr lang="en-IN" dirty="0"/>
          </a:p>
        </p:txBody>
      </p:sp>
    </p:spTree>
    <p:extLst>
      <p:ext uri="{BB962C8B-B14F-4D97-AF65-F5344CB8AC3E}">
        <p14:creationId xmlns:p14="http://schemas.microsoft.com/office/powerpoint/2010/main" val="19123905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mail Client Server System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5877" y="753932"/>
            <a:ext cx="12192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6256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1" y="676871"/>
            <a:ext cx="7556421" cy="2232779"/>
          </a:xfrm>
          <a:prstGeom prst="rect">
            <a:avLst/>
          </a:prstGeom>
          <a:noFill/>
          <a:ln/>
        </p:spPr>
        <p:txBody>
          <a:bodyPr wrap="square" lIns="0" tIns="0" rIns="0" bIns="0" rtlCol="0" anchor="t"/>
          <a:lstStyle/>
          <a:p>
            <a:pPr>
              <a:lnSpc>
                <a:spcPts val="5850"/>
              </a:lnSpc>
            </a:pPr>
            <a:r>
              <a:rPr lang="en-IN" sz="4800" b="1" dirty="0">
                <a:solidFill>
                  <a:schemeClr val="accent6">
                    <a:lumMod val="40000"/>
                    <a:lumOff val="60000"/>
                  </a:schemeClr>
                </a:solidFill>
              </a:rPr>
              <a:t>Comparing Popular Email Clients</a:t>
            </a:r>
          </a:p>
          <a:p>
            <a:pPr>
              <a:lnSpc>
                <a:spcPts val="5850"/>
              </a:lnSpc>
            </a:pPr>
            <a:endParaRPr lang="en-US" sz="4700" dirty="0"/>
          </a:p>
        </p:txBody>
      </p:sp>
      <p:pic>
        <p:nvPicPr>
          <p:cNvPr id="16" name="Image 0" descr="preencoded.png"/>
          <p:cNvPicPr>
            <a:picLocks noChangeAspect="1"/>
          </p:cNvPicPr>
          <p:nvPr/>
        </p:nvPicPr>
        <p:blipFill>
          <a:blip r:embed="rId3"/>
          <a:stretch>
            <a:fillRect/>
          </a:stretch>
        </p:blipFill>
        <p:spPr>
          <a:xfrm>
            <a:off x="362607" y="189226"/>
            <a:ext cx="5123792" cy="7685688"/>
          </a:xfrm>
          <a:prstGeom prst="rect">
            <a:avLst/>
          </a:prstGeom>
        </p:spPr>
      </p:pic>
      <p:sp>
        <p:nvSpPr>
          <p:cNvPr id="17" name="Rectangle 16"/>
          <p:cNvSpPr/>
          <p:nvPr/>
        </p:nvSpPr>
        <p:spPr>
          <a:xfrm>
            <a:off x="6280191" y="3191471"/>
            <a:ext cx="7641081" cy="3447098"/>
          </a:xfrm>
          <a:prstGeom prst="rect">
            <a:avLst/>
          </a:prstGeom>
        </p:spPr>
        <p:txBody>
          <a:bodyPr wrap="square">
            <a:spAutoFit/>
          </a:bodyPr>
          <a:lstStyle/>
          <a:p>
            <a:r>
              <a:rPr lang="en-US" sz="3600" b="1" dirty="0">
                <a:solidFill>
                  <a:schemeClr val="bg1">
                    <a:lumMod val="95000"/>
                    <a:lumOff val="5000"/>
                  </a:schemeClr>
                </a:solidFill>
              </a:rPr>
              <a:t>Key Considerations for </a:t>
            </a:r>
            <a:r>
              <a:rPr lang="en-US" sz="3600" b="1" dirty="0" smtClean="0">
                <a:solidFill>
                  <a:schemeClr val="bg1">
                    <a:lumMod val="95000"/>
                    <a:lumOff val="5000"/>
                  </a:schemeClr>
                </a:solidFill>
              </a:rPr>
              <a:t>Selection</a:t>
            </a:r>
          </a:p>
          <a:p>
            <a:endParaRPr lang="en-US" b="1" dirty="0"/>
          </a:p>
          <a:p>
            <a:endParaRPr lang="en-US" b="1" dirty="0"/>
          </a:p>
          <a:p>
            <a:r>
              <a:rPr lang="en-US" sz="2400" dirty="0"/>
              <a:t>When comparing popular email clients, it is essential to evaluate factors such as user interface design, integration capabilities with other tools, security features, customization options, and overall user experience to determine which client best meets individual or organizational communication needs</a:t>
            </a:r>
            <a:r>
              <a:rPr lang="en-US" dirty="0"/>
              <a:t>.</a:t>
            </a:r>
          </a:p>
        </p:txBody>
      </p:sp>
    </p:spTree>
    <p:extLst>
      <p:ext uri="{BB962C8B-B14F-4D97-AF65-F5344CB8AC3E}">
        <p14:creationId xmlns:p14="http://schemas.microsoft.com/office/powerpoint/2010/main" val="22108512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56281" y="613567"/>
            <a:ext cx="11831217" cy="7186583"/>
          </a:xfrm>
          <a:prstGeom prst="rect">
            <a:avLst/>
          </a:prstGeom>
        </p:spPr>
        <p:txBody>
          <a:bodyPr wrap="square">
            <a:spAutoFit/>
          </a:bodyPr>
          <a:lstStyle/>
          <a:p>
            <a:r>
              <a:rPr lang="en-US" sz="4800" b="1" dirty="0">
                <a:solidFill>
                  <a:schemeClr val="accent6">
                    <a:lumMod val="75000"/>
                  </a:schemeClr>
                </a:solidFill>
              </a:rPr>
              <a:t>Key </a:t>
            </a:r>
            <a:r>
              <a:rPr lang="en-US" sz="4800" b="1" dirty="0" smtClean="0">
                <a:solidFill>
                  <a:schemeClr val="accent6">
                    <a:lumMod val="75000"/>
                  </a:schemeClr>
                </a:solidFill>
              </a:rPr>
              <a:t>Features</a:t>
            </a:r>
          </a:p>
          <a:p>
            <a:endParaRPr lang="en-US" b="1" dirty="0"/>
          </a:p>
          <a:p>
            <a:pPr marL="457200" indent="-457200">
              <a:buAutoNum type="arabicPeriod"/>
            </a:pPr>
            <a:r>
              <a:rPr lang="en-US" sz="2800" b="1" dirty="0" smtClean="0">
                <a:solidFill>
                  <a:schemeClr val="bg1">
                    <a:lumMod val="95000"/>
                    <a:lumOff val="5000"/>
                  </a:schemeClr>
                </a:solidFill>
              </a:rPr>
              <a:t>Multi-Account Support</a:t>
            </a:r>
          </a:p>
          <a:p>
            <a:pPr marL="457200" indent="-457200">
              <a:buAutoNum type="arabicPeriod"/>
            </a:pPr>
            <a:endParaRPr lang="en-US" dirty="0"/>
          </a:p>
          <a:p>
            <a:pPr lvl="1"/>
            <a:r>
              <a:rPr lang="en-US" sz="2400" dirty="0"/>
              <a:t>Integrate various email accounts (Gmail, Outlook, Yahoo, etc.) in one app</a:t>
            </a:r>
            <a:r>
              <a:rPr lang="en-US" sz="2400" dirty="0" smtClean="0"/>
              <a:t>.</a:t>
            </a:r>
          </a:p>
          <a:p>
            <a:pPr lvl="1"/>
            <a:endParaRPr lang="en-US" dirty="0" smtClean="0"/>
          </a:p>
          <a:p>
            <a:r>
              <a:rPr lang="en-US" sz="2800" b="1" dirty="0" smtClean="0">
                <a:solidFill>
                  <a:schemeClr val="bg1">
                    <a:lumMod val="95000"/>
                    <a:lumOff val="5000"/>
                  </a:schemeClr>
                </a:solidFill>
              </a:rPr>
              <a:t>2</a:t>
            </a:r>
            <a:r>
              <a:rPr lang="en-US" sz="2800" b="1" dirty="0">
                <a:solidFill>
                  <a:schemeClr val="bg1">
                    <a:lumMod val="95000"/>
                    <a:lumOff val="5000"/>
                  </a:schemeClr>
                </a:solidFill>
              </a:rPr>
              <a:t>. Customizable Folders and </a:t>
            </a:r>
            <a:r>
              <a:rPr lang="en-US" sz="2800" b="1" dirty="0" smtClean="0">
                <a:solidFill>
                  <a:schemeClr val="bg1">
                    <a:lumMod val="95000"/>
                    <a:lumOff val="5000"/>
                  </a:schemeClr>
                </a:solidFill>
              </a:rPr>
              <a:t>Labels</a:t>
            </a:r>
          </a:p>
          <a:p>
            <a:endParaRPr lang="en-US" dirty="0"/>
          </a:p>
          <a:p>
            <a:pPr lvl="1"/>
            <a:r>
              <a:rPr lang="en-US" sz="2400" dirty="0"/>
              <a:t>Create custom folders, labels, and tags to categorize emails in your own way</a:t>
            </a:r>
            <a:r>
              <a:rPr lang="en-US" sz="2400" dirty="0" smtClean="0"/>
              <a:t>.</a:t>
            </a:r>
          </a:p>
          <a:p>
            <a:pPr lvl="1"/>
            <a:endParaRPr lang="en-US" sz="2400" dirty="0" smtClean="0"/>
          </a:p>
          <a:p>
            <a:r>
              <a:rPr lang="en-US" sz="2800" b="1" dirty="0" smtClean="0">
                <a:solidFill>
                  <a:schemeClr val="bg1">
                    <a:lumMod val="95000"/>
                    <a:lumOff val="5000"/>
                  </a:schemeClr>
                </a:solidFill>
              </a:rPr>
              <a:t>3</a:t>
            </a:r>
            <a:r>
              <a:rPr lang="en-US" sz="2800" b="1" dirty="0">
                <a:solidFill>
                  <a:schemeClr val="bg1">
                    <a:lumMod val="95000"/>
                    <a:lumOff val="5000"/>
                  </a:schemeClr>
                </a:solidFill>
              </a:rPr>
              <a:t>. Unified </a:t>
            </a:r>
            <a:r>
              <a:rPr lang="en-US" sz="2800" b="1" dirty="0" smtClean="0">
                <a:solidFill>
                  <a:schemeClr val="bg1">
                    <a:lumMod val="95000"/>
                    <a:lumOff val="5000"/>
                  </a:schemeClr>
                </a:solidFill>
              </a:rPr>
              <a:t>Inbox</a:t>
            </a:r>
          </a:p>
          <a:p>
            <a:endParaRPr lang="en-US" dirty="0"/>
          </a:p>
          <a:p>
            <a:pPr lvl="1"/>
            <a:r>
              <a:rPr lang="en-US" sz="2400" dirty="0"/>
              <a:t>View all emails in a single inbox or filter by specific accounts</a:t>
            </a:r>
            <a:r>
              <a:rPr lang="en-US" dirty="0" smtClean="0"/>
              <a:t>.</a:t>
            </a:r>
          </a:p>
          <a:p>
            <a:pPr lvl="1"/>
            <a:endParaRPr lang="en-US" dirty="0" smtClean="0"/>
          </a:p>
          <a:p>
            <a:r>
              <a:rPr lang="en-US" sz="2800" b="1" dirty="0" smtClean="0">
                <a:solidFill>
                  <a:schemeClr val="bg1">
                    <a:lumMod val="95000"/>
                    <a:lumOff val="5000"/>
                  </a:schemeClr>
                </a:solidFill>
              </a:rPr>
              <a:t>4</a:t>
            </a:r>
            <a:r>
              <a:rPr lang="en-US" sz="2800" b="1" dirty="0">
                <a:solidFill>
                  <a:schemeClr val="bg1">
                    <a:lumMod val="95000"/>
                    <a:lumOff val="5000"/>
                  </a:schemeClr>
                </a:solidFill>
              </a:rPr>
              <a:t>. Smart Filters &amp; </a:t>
            </a:r>
            <a:r>
              <a:rPr lang="en-US" sz="2800" b="1" dirty="0" smtClean="0">
                <a:solidFill>
                  <a:schemeClr val="bg1">
                    <a:lumMod val="95000"/>
                    <a:lumOff val="5000"/>
                  </a:schemeClr>
                </a:solidFill>
              </a:rPr>
              <a:t>Prioritization</a:t>
            </a:r>
          </a:p>
          <a:p>
            <a:endParaRPr lang="en-US" dirty="0"/>
          </a:p>
          <a:p>
            <a:pPr lvl="1"/>
            <a:r>
              <a:rPr lang="en-US" sz="2400" dirty="0"/>
              <a:t>AI-powered filters to prioritize important emails, snooze less urgent ones, and sort newsletters.</a:t>
            </a:r>
          </a:p>
          <a:p>
            <a:endParaRPr lang="en-US" sz="2400" dirty="0"/>
          </a:p>
        </p:txBody>
      </p:sp>
    </p:spTree>
    <p:extLst>
      <p:ext uri="{BB962C8B-B14F-4D97-AF65-F5344CB8AC3E}">
        <p14:creationId xmlns:p14="http://schemas.microsoft.com/office/powerpoint/2010/main" val="7954977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2966" y="1194318"/>
            <a:ext cx="12627213" cy="6386364"/>
          </a:xfrm>
          <a:prstGeom prst="rect">
            <a:avLst/>
          </a:prstGeom>
        </p:spPr>
        <p:txBody>
          <a:bodyPr wrap="square">
            <a:spAutoFit/>
          </a:bodyPr>
          <a:lstStyle/>
          <a:p>
            <a:r>
              <a:rPr lang="en-US" sz="5400" b="1" dirty="0">
                <a:solidFill>
                  <a:schemeClr val="accent6">
                    <a:lumMod val="75000"/>
                  </a:schemeClr>
                </a:solidFill>
              </a:rPr>
              <a:t>Customization </a:t>
            </a:r>
            <a:r>
              <a:rPr lang="en-US" sz="5400" b="1" dirty="0" smtClean="0">
                <a:solidFill>
                  <a:schemeClr val="accent6">
                    <a:lumMod val="75000"/>
                  </a:schemeClr>
                </a:solidFill>
              </a:rPr>
              <a:t>Options</a:t>
            </a:r>
          </a:p>
          <a:p>
            <a:endParaRPr lang="en-US" sz="5400" b="1" dirty="0"/>
          </a:p>
          <a:p>
            <a:r>
              <a:rPr lang="en-US" sz="2800" b="1" dirty="0" smtClean="0">
                <a:solidFill>
                  <a:schemeClr val="bg1">
                    <a:lumMod val="95000"/>
                    <a:lumOff val="5000"/>
                  </a:schemeClr>
                </a:solidFill>
              </a:rPr>
              <a:t>1.Personalized </a:t>
            </a:r>
            <a:r>
              <a:rPr lang="en-US" sz="2800" b="1" dirty="0">
                <a:solidFill>
                  <a:schemeClr val="bg1">
                    <a:lumMod val="95000"/>
                    <a:lumOff val="5000"/>
                  </a:schemeClr>
                </a:solidFill>
              </a:rPr>
              <a:t>Themes &amp; </a:t>
            </a:r>
            <a:r>
              <a:rPr lang="en-US" sz="2800" b="1" dirty="0" smtClean="0">
                <a:solidFill>
                  <a:schemeClr val="bg1">
                    <a:lumMod val="95000"/>
                    <a:lumOff val="5000"/>
                  </a:schemeClr>
                </a:solidFill>
              </a:rPr>
              <a:t>Layouts</a:t>
            </a:r>
          </a:p>
          <a:p>
            <a:endParaRPr lang="en-US" sz="2800" dirty="0"/>
          </a:p>
          <a:p>
            <a:pPr lvl="1"/>
            <a:r>
              <a:rPr lang="en-US" sz="2000" dirty="0"/>
              <a:t>Dark mode, custom color schemes, font choices, and adjustable layouts</a:t>
            </a:r>
            <a:r>
              <a:rPr lang="en-US" sz="2000" dirty="0" smtClean="0"/>
              <a:t>.</a:t>
            </a:r>
          </a:p>
          <a:p>
            <a:pPr lvl="1"/>
            <a:endParaRPr lang="en-US" dirty="0"/>
          </a:p>
          <a:p>
            <a:r>
              <a:rPr lang="en-US" sz="2800" b="1" dirty="0" smtClean="0">
                <a:solidFill>
                  <a:schemeClr val="bg1">
                    <a:lumMod val="95000"/>
                    <a:lumOff val="5000"/>
                  </a:schemeClr>
                </a:solidFill>
              </a:rPr>
              <a:t>2.Custom </a:t>
            </a:r>
            <a:r>
              <a:rPr lang="en-US" sz="2800" b="1" dirty="0">
                <a:solidFill>
                  <a:schemeClr val="bg1">
                    <a:lumMod val="95000"/>
                    <a:lumOff val="5000"/>
                  </a:schemeClr>
                </a:solidFill>
              </a:rPr>
              <a:t>Email </a:t>
            </a:r>
            <a:r>
              <a:rPr lang="en-US" sz="2800" b="1" dirty="0" smtClean="0">
                <a:solidFill>
                  <a:schemeClr val="bg1">
                    <a:lumMod val="95000"/>
                    <a:lumOff val="5000"/>
                  </a:schemeClr>
                </a:solidFill>
              </a:rPr>
              <a:t>Signatures</a:t>
            </a:r>
          </a:p>
          <a:p>
            <a:endParaRPr lang="en-US" dirty="0">
              <a:solidFill>
                <a:schemeClr val="bg1">
                  <a:lumMod val="95000"/>
                  <a:lumOff val="5000"/>
                </a:schemeClr>
              </a:solidFill>
            </a:endParaRPr>
          </a:p>
          <a:p>
            <a:pPr lvl="1"/>
            <a:r>
              <a:rPr lang="en-US" sz="2000" dirty="0"/>
              <a:t>Tailor your email signature for different accounts or purposes</a:t>
            </a:r>
            <a:r>
              <a:rPr lang="en-US" dirty="0"/>
              <a:t>.</a:t>
            </a:r>
          </a:p>
          <a:p>
            <a:r>
              <a:rPr lang="en-US" sz="2800" b="1" dirty="0" smtClean="0">
                <a:solidFill>
                  <a:schemeClr val="bg1">
                    <a:lumMod val="95000"/>
                    <a:lumOff val="5000"/>
                  </a:schemeClr>
                </a:solidFill>
              </a:rPr>
              <a:t>3.Swipe </a:t>
            </a:r>
            <a:r>
              <a:rPr lang="en-US" sz="2800" b="1" dirty="0">
                <a:solidFill>
                  <a:schemeClr val="bg1">
                    <a:lumMod val="95000"/>
                    <a:lumOff val="5000"/>
                  </a:schemeClr>
                </a:solidFill>
              </a:rPr>
              <a:t>Gestures &amp; </a:t>
            </a:r>
            <a:r>
              <a:rPr lang="en-US" sz="2800" b="1" dirty="0" smtClean="0">
                <a:solidFill>
                  <a:schemeClr val="bg1">
                    <a:lumMod val="95000"/>
                    <a:lumOff val="5000"/>
                  </a:schemeClr>
                </a:solidFill>
              </a:rPr>
              <a:t>Shortcuts</a:t>
            </a:r>
          </a:p>
          <a:p>
            <a:endParaRPr lang="en-US" sz="2800" dirty="0"/>
          </a:p>
          <a:p>
            <a:pPr lvl="1"/>
            <a:r>
              <a:rPr lang="en-US" sz="2400" dirty="0"/>
              <a:t>Set custom swipe actions (archive, delete, mark as read, etc.).</a:t>
            </a:r>
          </a:p>
          <a:p>
            <a:r>
              <a:rPr lang="en-US" sz="2000" b="1" dirty="0" smtClean="0">
                <a:solidFill>
                  <a:schemeClr val="bg1">
                    <a:lumMod val="95000"/>
                    <a:lumOff val="5000"/>
                  </a:schemeClr>
                </a:solidFill>
              </a:rPr>
              <a:t>4.Notifications </a:t>
            </a:r>
            <a:r>
              <a:rPr lang="en-US" sz="2000" b="1" dirty="0">
                <a:solidFill>
                  <a:schemeClr val="bg1">
                    <a:lumMod val="95000"/>
                    <a:lumOff val="5000"/>
                  </a:schemeClr>
                </a:solidFill>
              </a:rPr>
              <a:t>&amp; </a:t>
            </a:r>
            <a:r>
              <a:rPr lang="en-US" sz="2000" b="1" dirty="0" smtClean="0">
                <a:solidFill>
                  <a:schemeClr val="bg1">
                    <a:lumMod val="95000"/>
                    <a:lumOff val="5000"/>
                  </a:schemeClr>
                </a:solidFill>
              </a:rPr>
              <a:t>Alerts</a:t>
            </a:r>
          </a:p>
          <a:p>
            <a:endParaRPr lang="en-US" dirty="0"/>
          </a:p>
          <a:p>
            <a:pPr lvl="1"/>
            <a:r>
              <a:rPr lang="en-US" sz="2000" dirty="0"/>
              <a:t>Set up notifications based on specific senders, subjects, or keywords</a:t>
            </a:r>
            <a:r>
              <a:rPr lang="en-US" dirty="0"/>
              <a:t>.</a:t>
            </a:r>
          </a:p>
        </p:txBody>
      </p:sp>
      <p:pic>
        <p:nvPicPr>
          <p:cNvPr id="3" name="Image 0" descr="preencoded.png"/>
          <p:cNvPicPr>
            <a:picLocks noChangeAspect="1"/>
          </p:cNvPicPr>
          <p:nvPr/>
        </p:nvPicPr>
        <p:blipFill>
          <a:blip r:embed="rId2"/>
          <a:stretch>
            <a:fillRect/>
          </a:stretch>
        </p:blipFill>
        <p:spPr>
          <a:xfrm>
            <a:off x="9144000" y="0"/>
            <a:ext cx="5486400" cy="8230195"/>
          </a:xfrm>
          <a:prstGeom prst="rect">
            <a:avLst/>
          </a:prstGeom>
        </p:spPr>
      </p:pic>
    </p:spTree>
    <p:extLst>
      <p:ext uri="{BB962C8B-B14F-4D97-AF65-F5344CB8AC3E}">
        <p14:creationId xmlns:p14="http://schemas.microsoft.com/office/powerpoint/2010/main" val="37069056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9966" y="379913"/>
            <a:ext cx="8322907" cy="7171194"/>
          </a:xfrm>
          <a:prstGeom prst="rect">
            <a:avLst/>
          </a:prstGeom>
        </p:spPr>
        <p:txBody>
          <a:bodyPr wrap="square">
            <a:spAutoFit/>
          </a:bodyPr>
          <a:lstStyle/>
          <a:p>
            <a:endParaRPr lang="en-IN" sz="3600" b="1" dirty="0" smtClean="0"/>
          </a:p>
          <a:p>
            <a:r>
              <a:rPr lang="en-IN" sz="3600" b="1" dirty="0" smtClean="0">
                <a:solidFill>
                  <a:schemeClr val="accent6">
                    <a:lumMod val="75000"/>
                  </a:schemeClr>
                </a:solidFill>
              </a:rPr>
              <a:t>Integration </a:t>
            </a:r>
            <a:r>
              <a:rPr lang="en-IN" sz="3600" b="1" dirty="0">
                <a:solidFill>
                  <a:schemeClr val="accent6">
                    <a:lumMod val="75000"/>
                  </a:schemeClr>
                </a:solidFill>
              </a:rPr>
              <a:t>with Other </a:t>
            </a:r>
            <a:r>
              <a:rPr lang="en-IN" sz="3600" b="1" dirty="0" smtClean="0">
                <a:solidFill>
                  <a:schemeClr val="accent6">
                    <a:lumMod val="75000"/>
                  </a:schemeClr>
                </a:solidFill>
              </a:rPr>
              <a:t>Apps</a:t>
            </a:r>
          </a:p>
          <a:p>
            <a:endParaRPr lang="en-IN" sz="3600" b="1" dirty="0"/>
          </a:p>
          <a:p>
            <a:r>
              <a:rPr lang="en-IN" sz="2800" b="1" dirty="0" smtClean="0">
                <a:solidFill>
                  <a:schemeClr val="bg1">
                    <a:lumMod val="95000"/>
                    <a:lumOff val="5000"/>
                  </a:schemeClr>
                </a:solidFill>
              </a:rPr>
              <a:t>1.Calendar Integration</a:t>
            </a:r>
          </a:p>
          <a:p>
            <a:endParaRPr lang="en-IN" dirty="0">
              <a:solidFill>
                <a:schemeClr val="bg1">
                  <a:lumMod val="95000"/>
                  <a:lumOff val="5000"/>
                </a:schemeClr>
              </a:solidFill>
            </a:endParaRPr>
          </a:p>
          <a:p>
            <a:pPr lvl="1"/>
            <a:r>
              <a:rPr lang="en-IN" sz="2400" dirty="0"/>
              <a:t>Sync with your calendar to convert emails into events or reminders</a:t>
            </a:r>
            <a:r>
              <a:rPr lang="en-IN" sz="2400" dirty="0" smtClean="0"/>
              <a:t>.</a:t>
            </a:r>
          </a:p>
          <a:p>
            <a:pPr lvl="1"/>
            <a:endParaRPr lang="en-IN" dirty="0"/>
          </a:p>
          <a:p>
            <a:r>
              <a:rPr lang="en-IN" sz="2800" b="1" dirty="0" smtClean="0">
                <a:solidFill>
                  <a:schemeClr val="bg1">
                    <a:lumMod val="95000"/>
                    <a:lumOff val="5000"/>
                  </a:schemeClr>
                </a:solidFill>
              </a:rPr>
              <a:t>2.Task </a:t>
            </a:r>
            <a:r>
              <a:rPr lang="en-IN" sz="2800" b="1" dirty="0">
                <a:solidFill>
                  <a:schemeClr val="bg1">
                    <a:lumMod val="95000"/>
                    <a:lumOff val="5000"/>
                  </a:schemeClr>
                </a:solidFill>
              </a:rPr>
              <a:t>Management </a:t>
            </a:r>
            <a:r>
              <a:rPr lang="en-IN" sz="2800" b="1" dirty="0" smtClean="0">
                <a:solidFill>
                  <a:schemeClr val="bg1">
                    <a:lumMod val="95000"/>
                    <a:lumOff val="5000"/>
                  </a:schemeClr>
                </a:solidFill>
              </a:rPr>
              <a:t>Tools</a:t>
            </a:r>
          </a:p>
          <a:p>
            <a:endParaRPr lang="en-IN" dirty="0">
              <a:solidFill>
                <a:schemeClr val="bg1">
                  <a:lumMod val="95000"/>
                  <a:lumOff val="5000"/>
                </a:schemeClr>
              </a:solidFill>
            </a:endParaRPr>
          </a:p>
          <a:p>
            <a:pPr lvl="1"/>
            <a:r>
              <a:rPr lang="en-IN" sz="2400" dirty="0"/>
              <a:t>Convert emails into to-do items or sync with project management </a:t>
            </a:r>
            <a:endParaRPr lang="en-IN" sz="2400" dirty="0" smtClean="0"/>
          </a:p>
          <a:p>
            <a:pPr lvl="1"/>
            <a:r>
              <a:rPr lang="en-IN" sz="2400" dirty="0" smtClean="0"/>
              <a:t>tools </a:t>
            </a:r>
            <a:r>
              <a:rPr lang="en-IN" sz="2400" dirty="0"/>
              <a:t>like </a:t>
            </a:r>
            <a:r>
              <a:rPr lang="en-IN" sz="2400" dirty="0" err="1"/>
              <a:t>Trello</a:t>
            </a:r>
            <a:r>
              <a:rPr lang="en-IN" sz="2400" dirty="0"/>
              <a:t>, Asana, etc</a:t>
            </a:r>
            <a:r>
              <a:rPr lang="en-IN" sz="2400" dirty="0" smtClean="0"/>
              <a:t>.</a:t>
            </a:r>
          </a:p>
          <a:p>
            <a:pPr lvl="1"/>
            <a:endParaRPr lang="en-IN" sz="2400" dirty="0"/>
          </a:p>
          <a:p>
            <a:r>
              <a:rPr lang="en-IN" sz="2800" b="1" dirty="0" smtClean="0">
                <a:solidFill>
                  <a:schemeClr val="bg1">
                    <a:lumMod val="95000"/>
                    <a:lumOff val="5000"/>
                  </a:schemeClr>
                </a:solidFill>
              </a:rPr>
              <a:t>3.Cloud </a:t>
            </a:r>
            <a:r>
              <a:rPr lang="en-IN" sz="2800" b="1" dirty="0">
                <a:solidFill>
                  <a:schemeClr val="bg1">
                    <a:lumMod val="95000"/>
                    <a:lumOff val="5000"/>
                  </a:schemeClr>
                </a:solidFill>
              </a:rPr>
              <a:t>Storage </a:t>
            </a:r>
            <a:r>
              <a:rPr lang="en-IN" sz="2800" b="1" dirty="0" smtClean="0">
                <a:solidFill>
                  <a:schemeClr val="bg1">
                    <a:lumMod val="95000"/>
                    <a:lumOff val="5000"/>
                  </a:schemeClr>
                </a:solidFill>
              </a:rPr>
              <a:t>Integration</a:t>
            </a:r>
          </a:p>
          <a:p>
            <a:endParaRPr lang="en-IN" dirty="0">
              <a:solidFill>
                <a:schemeClr val="bg1">
                  <a:lumMod val="95000"/>
                  <a:lumOff val="5000"/>
                </a:schemeClr>
              </a:solidFill>
            </a:endParaRPr>
          </a:p>
          <a:p>
            <a:pPr lvl="1"/>
            <a:r>
              <a:rPr lang="en-IN" sz="2400" dirty="0"/>
              <a:t>Attach files from Google Drive, </a:t>
            </a:r>
            <a:r>
              <a:rPr lang="en-IN" sz="2400" dirty="0" err="1"/>
              <a:t>Dropbox</a:t>
            </a:r>
            <a:r>
              <a:rPr lang="en-IN" sz="2400" dirty="0"/>
              <a:t>, </a:t>
            </a:r>
            <a:r>
              <a:rPr lang="en-IN" sz="2400" dirty="0" err="1"/>
              <a:t>OneDrive</a:t>
            </a:r>
            <a:r>
              <a:rPr lang="en-IN" sz="2400" dirty="0"/>
              <a:t>, etc., </a:t>
            </a:r>
            <a:endParaRPr lang="en-IN" sz="2400" dirty="0" smtClean="0"/>
          </a:p>
          <a:p>
            <a:pPr lvl="1"/>
            <a:r>
              <a:rPr lang="en-IN" sz="2400" dirty="0" smtClean="0"/>
              <a:t>directly </a:t>
            </a:r>
            <a:r>
              <a:rPr lang="en-IN" sz="2400" dirty="0"/>
              <a:t>into emails</a:t>
            </a:r>
            <a:r>
              <a:rPr lang="en-IN" dirty="0"/>
              <a:t>.</a:t>
            </a:r>
          </a:p>
        </p:txBody>
      </p:sp>
      <p:pic>
        <p:nvPicPr>
          <p:cNvPr id="3" name="Image 0" descr="preencoded.png"/>
          <p:cNvPicPr>
            <a:picLocks noChangeAspect="1"/>
          </p:cNvPicPr>
          <p:nvPr/>
        </p:nvPicPr>
        <p:blipFill>
          <a:blip r:embed="rId2"/>
          <a:stretch>
            <a:fillRect/>
          </a:stretch>
        </p:blipFill>
        <p:spPr>
          <a:xfrm>
            <a:off x="9078685" y="-149290"/>
            <a:ext cx="5486400" cy="8229600"/>
          </a:xfrm>
          <a:prstGeom prst="rect">
            <a:avLst/>
          </a:prstGeom>
        </p:spPr>
      </p:pic>
    </p:spTree>
    <p:extLst>
      <p:ext uri="{BB962C8B-B14F-4D97-AF65-F5344CB8AC3E}">
        <p14:creationId xmlns:p14="http://schemas.microsoft.com/office/powerpoint/2010/main" val="40187468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9797" y="451411"/>
            <a:ext cx="6214188" cy="6632585"/>
          </a:xfrm>
          <a:prstGeom prst="rect">
            <a:avLst/>
          </a:prstGeom>
        </p:spPr>
        <p:txBody>
          <a:bodyPr wrap="square">
            <a:spAutoFit/>
          </a:bodyPr>
          <a:lstStyle/>
          <a:p>
            <a:endParaRPr lang="en-US" sz="3600" b="1" dirty="0" smtClean="0"/>
          </a:p>
          <a:p>
            <a:r>
              <a:rPr lang="en-US" sz="4400" b="1" dirty="0" smtClean="0">
                <a:solidFill>
                  <a:schemeClr val="accent6">
                    <a:lumMod val="75000"/>
                  </a:schemeClr>
                </a:solidFill>
              </a:rPr>
              <a:t>Benefits </a:t>
            </a:r>
            <a:r>
              <a:rPr lang="en-US" sz="4400" b="1" dirty="0">
                <a:solidFill>
                  <a:schemeClr val="accent6">
                    <a:lumMod val="75000"/>
                  </a:schemeClr>
                </a:solidFill>
              </a:rPr>
              <a:t>for </a:t>
            </a:r>
            <a:r>
              <a:rPr lang="en-US" sz="4400" b="1" dirty="0" smtClean="0">
                <a:solidFill>
                  <a:schemeClr val="accent6">
                    <a:lumMod val="75000"/>
                  </a:schemeClr>
                </a:solidFill>
              </a:rPr>
              <a:t>Users</a:t>
            </a:r>
          </a:p>
          <a:p>
            <a:endParaRPr lang="en-US" sz="3600" b="1" dirty="0"/>
          </a:p>
          <a:p>
            <a:r>
              <a:rPr lang="en-US" sz="2800" b="1" dirty="0">
                <a:solidFill>
                  <a:schemeClr val="bg1">
                    <a:lumMod val="95000"/>
                    <a:lumOff val="5000"/>
                  </a:schemeClr>
                </a:solidFill>
              </a:rPr>
              <a:t>Time-Saving </a:t>
            </a:r>
            <a:r>
              <a:rPr lang="en-US" sz="2800" b="1" dirty="0" smtClean="0">
                <a:solidFill>
                  <a:schemeClr val="bg1">
                    <a:lumMod val="95000"/>
                    <a:lumOff val="5000"/>
                  </a:schemeClr>
                </a:solidFill>
              </a:rPr>
              <a:t>Features</a:t>
            </a:r>
          </a:p>
          <a:p>
            <a:endParaRPr lang="en-US" dirty="0"/>
          </a:p>
          <a:p>
            <a:pPr lvl="1"/>
            <a:r>
              <a:rPr lang="en-US" sz="2400" dirty="0"/>
              <a:t>Reduce the time spent managing and organizing emails</a:t>
            </a:r>
            <a:r>
              <a:rPr lang="en-US" sz="2400" dirty="0" smtClean="0"/>
              <a:t>.</a:t>
            </a:r>
          </a:p>
          <a:p>
            <a:pPr lvl="1"/>
            <a:endParaRPr lang="en-US" dirty="0"/>
          </a:p>
          <a:p>
            <a:r>
              <a:rPr lang="en-US" sz="2800" b="1" dirty="0">
                <a:solidFill>
                  <a:schemeClr val="bg1">
                    <a:lumMod val="95000"/>
                    <a:lumOff val="5000"/>
                  </a:schemeClr>
                </a:solidFill>
              </a:rPr>
              <a:t>Enhanced </a:t>
            </a:r>
            <a:r>
              <a:rPr lang="en-US" sz="2800" b="1" dirty="0" smtClean="0">
                <a:solidFill>
                  <a:schemeClr val="bg1">
                    <a:lumMod val="95000"/>
                    <a:lumOff val="5000"/>
                  </a:schemeClr>
                </a:solidFill>
              </a:rPr>
              <a:t>Productivity</a:t>
            </a:r>
          </a:p>
          <a:p>
            <a:endParaRPr lang="en-US" dirty="0"/>
          </a:p>
          <a:p>
            <a:pPr lvl="1"/>
            <a:r>
              <a:rPr lang="en-US" sz="2400" dirty="0"/>
              <a:t>AI-driven prioritization and automatic email sorting boost productivity</a:t>
            </a:r>
            <a:r>
              <a:rPr lang="en-US" sz="2400" dirty="0" smtClean="0"/>
              <a:t>.</a:t>
            </a:r>
          </a:p>
          <a:p>
            <a:pPr lvl="1"/>
            <a:endParaRPr lang="en-US" sz="2400" dirty="0"/>
          </a:p>
          <a:p>
            <a:r>
              <a:rPr lang="en-US" sz="2800" b="1" dirty="0">
                <a:solidFill>
                  <a:schemeClr val="bg1">
                    <a:lumMod val="95000"/>
                    <a:lumOff val="5000"/>
                  </a:schemeClr>
                </a:solidFill>
              </a:rPr>
              <a:t>Better Focus</a:t>
            </a:r>
            <a:endParaRPr lang="en-US" sz="2800" dirty="0">
              <a:solidFill>
                <a:schemeClr val="bg1">
                  <a:lumMod val="95000"/>
                  <a:lumOff val="5000"/>
                </a:schemeClr>
              </a:solidFill>
            </a:endParaRPr>
          </a:p>
          <a:p>
            <a:pPr lvl="1"/>
            <a:r>
              <a:rPr lang="en-US" sz="2400" dirty="0"/>
              <a:t>Less clutter and distractions with customizable inbox management</a:t>
            </a:r>
            <a:r>
              <a:rPr lang="en-US" dirty="0"/>
              <a:t>.</a:t>
            </a:r>
          </a:p>
        </p:txBody>
      </p:sp>
      <p:pic>
        <p:nvPicPr>
          <p:cNvPr id="2050" name="Picture 2" descr="What is an Email Client? Examples, Pros, and C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5118" y="111967"/>
            <a:ext cx="7035281" cy="8117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81092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rofessional Email, 4 Reasons Why You should Have 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5037" y="0"/>
            <a:ext cx="6749402" cy="814562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20904" y="328099"/>
            <a:ext cx="6941975" cy="7817525"/>
          </a:xfrm>
          <a:prstGeom prst="rect">
            <a:avLst/>
          </a:prstGeom>
        </p:spPr>
        <p:txBody>
          <a:bodyPr wrap="square">
            <a:spAutoFit/>
          </a:bodyPr>
          <a:lstStyle/>
          <a:p>
            <a:r>
              <a:rPr lang="en-US" sz="4800" b="1" dirty="0">
                <a:solidFill>
                  <a:schemeClr val="accent6">
                    <a:lumMod val="75000"/>
                  </a:schemeClr>
                </a:solidFill>
              </a:rPr>
              <a:t>Target </a:t>
            </a:r>
            <a:r>
              <a:rPr lang="en-US" sz="4800" b="1" dirty="0" smtClean="0">
                <a:solidFill>
                  <a:schemeClr val="accent6">
                    <a:lumMod val="75000"/>
                  </a:schemeClr>
                </a:solidFill>
              </a:rPr>
              <a:t>Audience</a:t>
            </a:r>
          </a:p>
          <a:p>
            <a:endParaRPr lang="en-US" sz="3600" b="1" dirty="0"/>
          </a:p>
          <a:p>
            <a:r>
              <a:rPr lang="en-US" sz="2800" b="1" dirty="0" smtClean="0">
                <a:solidFill>
                  <a:schemeClr val="bg1">
                    <a:lumMod val="95000"/>
                    <a:lumOff val="5000"/>
                  </a:schemeClr>
                </a:solidFill>
              </a:rPr>
              <a:t>1.Business Professionals</a:t>
            </a:r>
          </a:p>
          <a:p>
            <a:endParaRPr lang="en-US" dirty="0" smtClean="0"/>
          </a:p>
          <a:p>
            <a:pPr lvl="1"/>
            <a:r>
              <a:rPr lang="en-US" sz="2400" dirty="0" smtClean="0"/>
              <a:t>Manage </a:t>
            </a:r>
            <a:r>
              <a:rPr lang="en-US" sz="2400" dirty="0"/>
              <a:t>work and personal emails more efficiently</a:t>
            </a:r>
            <a:r>
              <a:rPr lang="en-US" dirty="0" smtClean="0"/>
              <a:t>.</a:t>
            </a:r>
          </a:p>
          <a:p>
            <a:pPr lvl="1"/>
            <a:endParaRPr lang="en-US" dirty="0"/>
          </a:p>
          <a:p>
            <a:r>
              <a:rPr lang="en-US" sz="2800" b="1" dirty="0" smtClean="0">
                <a:solidFill>
                  <a:schemeClr val="bg1">
                    <a:lumMod val="95000"/>
                    <a:lumOff val="5000"/>
                  </a:schemeClr>
                </a:solidFill>
              </a:rPr>
              <a:t>2.Frequent Travelers</a:t>
            </a:r>
          </a:p>
          <a:p>
            <a:endParaRPr lang="en-US" dirty="0"/>
          </a:p>
          <a:p>
            <a:pPr lvl="1"/>
            <a:r>
              <a:rPr lang="en-US" sz="2400" dirty="0"/>
              <a:t>Stay organized across devices and time zones</a:t>
            </a:r>
            <a:r>
              <a:rPr lang="en-US" sz="2400" dirty="0" smtClean="0"/>
              <a:t>.</a:t>
            </a:r>
          </a:p>
          <a:p>
            <a:pPr lvl="1"/>
            <a:endParaRPr lang="en-US" sz="2400" dirty="0"/>
          </a:p>
          <a:p>
            <a:r>
              <a:rPr lang="en-US" sz="2800" b="1" dirty="0" smtClean="0">
                <a:solidFill>
                  <a:schemeClr val="bg1">
                    <a:lumMod val="95000"/>
                    <a:lumOff val="5000"/>
                  </a:schemeClr>
                </a:solidFill>
              </a:rPr>
              <a:t>3.Small </a:t>
            </a:r>
            <a:r>
              <a:rPr lang="en-US" sz="2800" b="1" dirty="0">
                <a:solidFill>
                  <a:schemeClr val="bg1">
                    <a:lumMod val="95000"/>
                    <a:lumOff val="5000"/>
                  </a:schemeClr>
                </a:solidFill>
              </a:rPr>
              <a:t>Business </a:t>
            </a:r>
            <a:r>
              <a:rPr lang="en-US" sz="2800" b="1" dirty="0" smtClean="0">
                <a:solidFill>
                  <a:schemeClr val="bg1">
                    <a:lumMod val="95000"/>
                    <a:lumOff val="5000"/>
                  </a:schemeClr>
                </a:solidFill>
              </a:rPr>
              <a:t>Owners</a:t>
            </a:r>
          </a:p>
          <a:p>
            <a:endParaRPr lang="en-US" dirty="0"/>
          </a:p>
          <a:p>
            <a:pPr lvl="1"/>
            <a:r>
              <a:rPr lang="en-US" sz="2400" dirty="0"/>
              <a:t>Simplify email communication with clients, suppliers, and teams</a:t>
            </a:r>
            <a:r>
              <a:rPr lang="en-US" sz="2400" dirty="0" smtClean="0"/>
              <a:t>.</a:t>
            </a:r>
          </a:p>
          <a:p>
            <a:pPr lvl="1"/>
            <a:endParaRPr lang="en-US" dirty="0"/>
          </a:p>
          <a:p>
            <a:r>
              <a:rPr lang="en-US" sz="2800" b="1" dirty="0" smtClean="0">
                <a:solidFill>
                  <a:schemeClr val="bg1">
                    <a:lumMod val="95000"/>
                    <a:lumOff val="5000"/>
                  </a:schemeClr>
                </a:solidFill>
              </a:rPr>
              <a:t>4.Students </a:t>
            </a:r>
            <a:r>
              <a:rPr lang="en-US" sz="2800" b="1" dirty="0">
                <a:solidFill>
                  <a:schemeClr val="bg1">
                    <a:lumMod val="95000"/>
                    <a:lumOff val="5000"/>
                  </a:schemeClr>
                </a:solidFill>
              </a:rPr>
              <a:t>&amp; </a:t>
            </a:r>
            <a:r>
              <a:rPr lang="en-US" sz="2800" b="1" dirty="0" smtClean="0">
                <a:solidFill>
                  <a:schemeClr val="bg1">
                    <a:lumMod val="95000"/>
                    <a:lumOff val="5000"/>
                  </a:schemeClr>
                </a:solidFill>
              </a:rPr>
              <a:t>Academics</a:t>
            </a:r>
          </a:p>
          <a:p>
            <a:endParaRPr lang="en-US" dirty="0"/>
          </a:p>
          <a:p>
            <a:pPr lvl="1"/>
            <a:r>
              <a:rPr lang="en-US" sz="2400" dirty="0"/>
              <a:t>Organize study materials, projects, and research efficiently.</a:t>
            </a:r>
          </a:p>
        </p:txBody>
      </p:sp>
    </p:spTree>
    <p:extLst>
      <p:ext uri="{BB962C8B-B14F-4D97-AF65-F5344CB8AC3E}">
        <p14:creationId xmlns:p14="http://schemas.microsoft.com/office/powerpoint/2010/main" val="22656710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on't Bail on E-Mai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3476" y="78827"/>
            <a:ext cx="6513610" cy="800888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26124" y="504496"/>
            <a:ext cx="7977352" cy="6417141"/>
          </a:xfrm>
          <a:prstGeom prst="rect">
            <a:avLst/>
          </a:prstGeom>
        </p:spPr>
        <p:txBody>
          <a:bodyPr wrap="square">
            <a:spAutoFit/>
          </a:bodyPr>
          <a:lstStyle/>
          <a:p>
            <a:r>
              <a:rPr lang="en-US" sz="4400" b="1" dirty="0">
                <a:solidFill>
                  <a:schemeClr val="accent6">
                    <a:lumMod val="75000"/>
                  </a:schemeClr>
                </a:solidFill>
              </a:rPr>
              <a:t>Roadmap and Future </a:t>
            </a:r>
            <a:r>
              <a:rPr lang="en-US" sz="4400" b="1" dirty="0" smtClean="0">
                <a:solidFill>
                  <a:schemeClr val="accent6">
                    <a:lumMod val="75000"/>
                  </a:schemeClr>
                </a:solidFill>
              </a:rPr>
              <a:t>Updates</a:t>
            </a:r>
          </a:p>
          <a:p>
            <a:endParaRPr lang="en-US" sz="4400" b="1" dirty="0">
              <a:solidFill>
                <a:schemeClr val="accent6">
                  <a:lumMod val="75000"/>
                </a:schemeClr>
              </a:solidFill>
            </a:endParaRPr>
          </a:p>
          <a:p>
            <a:r>
              <a:rPr lang="en-US" sz="2800" b="1" dirty="0" smtClean="0">
                <a:solidFill>
                  <a:schemeClr val="bg1">
                    <a:lumMod val="95000"/>
                    <a:lumOff val="5000"/>
                  </a:schemeClr>
                </a:solidFill>
              </a:rPr>
              <a:t>1.Version 1.0</a:t>
            </a:r>
          </a:p>
          <a:p>
            <a:endParaRPr lang="en-US" dirty="0"/>
          </a:p>
          <a:p>
            <a:pPr lvl="1"/>
            <a:r>
              <a:rPr lang="en-US" sz="2400" dirty="0"/>
              <a:t>Initial launch with multi-account support, smart filters, and customization options</a:t>
            </a:r>
            <a:r>
              <a:rPr lang="en-US" dirty="0" smtClean="0"/>
              <a:t>.</a:t>
            </a:r>
          </a:p>
          <a:p>
            <a:pPr lvl="1"/>
            <a:endParaRPr lang="en-US" dirty="0"/>
          </a:p>
          <a:p>
            <a:r>
              <a:rPr lang="en-US" sz="2800" b="1" dirty="0" smtClean="0">
                <a:solidFill>
                  <a:schemeClr val="bg1">
                    <a:lumMod val="95000"/>
                    <a:lumOff val="5000"/>
                  </a:schemeClr>
                </a:solidFill>
              </a:rPr>
              <a:t>2.Version 2.0</a:t>
            </a:r>
          </a:p>
          <a:p>
            <a:endParaRPr lang="en-US" dirty="0"/>
          </a:p>
          <a:p>
            <a:pPr lvl="1"/>
            <a:r>
              <a:rPr lang="en-US" sz="2400" dirty="0"/>
              <a:t>Enhanced AI capabilities, better search filters, and collaboration features</a:t>
            </a:r>
            <a:r>
              <a:rPr lang="en-US" dirty="0" smtClean="0"/>
              <a:t>.</a:t>
            </a:r>
          </a:p>
          <a:p>
            <a:pPr lvl="1"/>
            <a:endParaRPr lang="en-US" dirty="0"/>
          </a:p>
          <a:p>
            <a:r>
              <a:rPr lang="en-US" sz="2800" b="1" dirty="0" smtClean="0">
                <a:solidFill>
                  <a:schemeClr val="bg1">
                    <a:lumMod val="95000"/>
                    <a:lumOff val="5000"/>
                  </a:schemeClr>
                </a:solidFill>
              </a:rPr>
              <a:t>3.Version 3.0</a:t>
            </a:r>
          </a:p>
          <a:p>
            <a:endParaRPr lang="en-US" dirty="0"/>
          </a:p>
          <a:p>
            <a:pPr lvl="1"/>
            <a:r>
              <a:rPr lang="en-US" sz="2400" dirty="0"/>
              <a:t>Integration with additional tools, like Slack, and advanced analytics.</a:t>
            </a:r>
          </a:p>
        </p:txBody>
      </p:sp>
    </p:spTree>
    <p:extLst>
      <p:ext uri="{BB962C8B-B14F-4D97-AF65-F5344CB8AC3E}">
        <p14:creationId xmlns:p14="http://schemas.microsoft.com/office/powerpoint/2010/main" val="19735671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204952" y="307428"/>
            <a:ext cx="5076496" cy="7614744"/>
          </a:xfrm>
          <a:prstGeom prst="rect">
            <a:avLst/>
          </a:prstGeom>
        </p:spPr>
      </p:pic>
      <p:sp>
        <p:nvSpPr>
          <p:cNvPr id="3" name="Text 0"/>
          <p:cNvSpPr/>
          <p:nvPr/>
        </p:nvSpPr>
        <p:spPr>
          <a:xfrm>
            <a:off x="6280191" y="681397"/>
            <a:ext cx="7556421" cy="2232779"/>
          </a:xfrm>
          <a:prstGeom prst="rect">
            <a:avLst/>
          </a:prstGeom>
          <a:noFill/>
          <a:ln/>
        </p:spPr>
        <p:txBody>
          <a:bodyPr wrap="square" lIns="0" tIns="0" rIns="0" bIns="0" rtlCol="0" anchor="t"/>
          <a:lstStyle/>
          <a:p>
            <a:pPr>
              <a:lnSpc>
                <a:spcPts val="5850"/>
              </a:lnSpc>
            </a:pPr>
            <a:r>
              <a:rPr lang="en-US" sz="4700" dirty="0">
                <a:solidFill>
                  <a:schemeClr val="accent6">
                    <a:lumMod val="40000"/>
                    <a:lumOff val="60000"/>
                  </a:schemeClr>
                </a:solidFill>
                <a:latin typeface="PT Serif" pitchFamily="34" charset="0"/>
                <a:ea typeface="PT Serif" pitchFamily="34" charset="-122"/>
                <a:cs typeface="PT Serif" pitchFamily="34" charset="-120"/>
              </a:rPr>
              <a:t>Streamlining Email Management for the Modern Professional</a:t>
            </a:r>
            <a:endParaRPr lang="en-US" sz="4700" dirty="0">
              <a:solidFill>
                <a:schemeClr val="accent6">
                  <a:lumMod val="40000"/>
                  <a:lumOff val="60000"/>
                </a:schemeClr>
              </a:solidFill>
            </a:endParaRPr>
          </a:p>
        </p:txBody>
      </p:sp>
      <p:sp>
        <p:nvSpPr>
          <p:cNvPr id="4" name="Shape 1"/>
          <p:cNvSpPr/>
          <p:nvPr/>
        </p:nvSpPr>
        <p:spPr>
          <a:xfrm>
            <a:off x="6375321" y="3563174"/>
            <a:ext cx="510302" cy="510302"/>
          </a:xfrm>
          <a:prstGeom prst="roundRect">
            <a:avLst>
              <a:gd name="adj" fmla="val 6667"/>
            </a:avLst>
          </a:prstGeom>
          <a:solidFill>
            <a:srgbClr val="F2EEEE"/>
          </a:solidFill>
          <a:ln/>
        </p:spPr>
      </p:sp>
      <p:sp>
        <p:nvSpPr>
          <p:cNvPr id="5" name="Text 2"/>
          <p:cNvSpPr/>
          <p:nvPr/>
        </p:nvSpPr>
        <p:spPr>
          <a:xfrm>
            <a:off x="6440091" y="3585924"/>
            <a:ext cx="190381" cy="357307"/>
          </a:xfrm>
          <a:prstGeom prst="rect">
            <a:avLst/>
          </a:prstGeom>
          <a:noFill/>
          <a:ln/>
        </p:spPr>
        <p:txBody>
          <a:bodyPr wrap="none" lIns="0" tIns="0" rIns="0" bIns="0" rtlCol="0" anchor="t"/>
          <a:lstStyle/>
          <a:p>
            <a:pPr algn="ctr">
              <a:lnSpc>
                <a:spcPts val="2800"/>
              </a:lnSpc>
            </a:pPr>
            <a:r>
              <a:rPr lang="en-US" sz="2900" dirty="0">
                <a:solidFill>
                  <a:srgbClr val="383838"/>
                </a:solidFill>
                <a:latin typeface="PT Serif" pitchFamily="34" charset="0"/>
                <a:ea typeface="PT Serif" pitchFamily="34" charset="-122"/>
                <a:cs typeface="PT Serif" pitchFamily="34" charset="-120"/>
              </a:rPr>
              <a:t>1</a:t>
            </a:r>
            <a:endParaRPr lang="en-US" sz="2900" dirty="0"/>
          </a:p>
        </p:txBody>
      </p:sp>
      <p:sp>
        <p:nvSpPr>
          <p:cNvPr id="6" name="Text 3"/>
          <p:cNvSpPr/>
          <p:nvPr/>
        </p:nvSpPr>
        <p:spPr>
          <a:xfrm>
            <a:off x="7130653" y="3509487"/>
            <a:ext cx="2927747" cy="372070"/>
          </a:xfrm>
          <a:prstGeom prst="rect">
            <a:avLst/>
          </a:prstGeom>
          <a:noFill/>
          <a:ln/>
        </p:spPr>
        <p:txBody>
          <a:bodyPr wrap="none" lIns="0" tIns="0" rIns="0" bIns="0" rtlCol="0" anchor="t"/>
          <a:lstStyle/>
          <a:p>
            <a:pPr>
              <a:lnSpc>
                <a:spcPts val="2900"/>
              </a:lnSpc>
            </a:pPr>
            <a:r>
              <a:rPr lang="en-US" sz="2300" dirty="0">
                <a:solidFill>
                  <a:schemeClr val="bg1">
                    <a:lumMod val="95000"/>
                    <a:lumOff val="5000"/>
                  </a:schemeClr>
                </a:solidFill>
                <a:latin typeface="PT Serif" pitchFamily="34" charset="0"/>
                <a:ea typeface="PT Serif" pitchFamily="34" charset="-122"/>
                <a:cs typeface="PT Serif" pitchFamily="34" charset="-120"/>
              </a:rPr>
              <a:t>Reduce Clutter</a:t>
            </a:r>
            <a:endParaRPr lang="en-US" sz="2300" dirty="0">
              <a:solidFill>
                <a:schemeClr val="bg1">
                  <a:lumMod val="95000"/>
                  <a:lumOff val="5000"/>
                </a:schemeClr>
              </a:solidFill>
            </a:endParaRPr>
          </a:p>
        </p:txBody>
      </p:sp>
      <p:sp>
        <p:nvSpPr>
          <p:cNvPr id="7" name="Text 4"/>
          <p:cNvSpPr/>
          <p:nvPr/>
        </p:nvSpPr>
        <p:spPr>
          <a:xfrm>
            <a:off x="7017307" y="4017645"/>
            <a:ext cx="2927747" cy="1451610"/>
          </a:xfrm>
          <a:prstGeom prst="rect">
            <a:avLst/>
          </a:prstGeom>
          <a:noFill/>
          <a:ln/>
        </p:spPr>
        <p:txBody>
          <a:bodyPr wrap="square" lIns="0" tIns="0" rIns="0" bIns="0" rtlCol="0" anchor="t"/>
          <a:lstStyle/>
          <a:p>
            <a:pPr>
              <a:lnSpc>
                <a:spcPts val="2850"/>
              </a:lnSpc>
            </a:pPr>
            <a:r>
              <a:rPr lang="en-US" sz="1700" dirty="0">
                <a:latin typeface="DM Sans" pitchFamily="34" charset="0"/>
                <a:ea typeface="DM Sans" pitchFamily="34" charset="-122"/>
                <a:cs typeface="DM Sans" pitchFamily="34" charset="-120"/>
              </a:rPr>
              <a:t>The Adaptive Email Client App helps you organize your inbox and manage your email effectively.</a:t>
            </a:r>
            <a:endParaRPr lang="en-US" sz="1700" dirty="0"/>
          </a:p>
        </p:txBody>
      </p:sp>
      <p:sp>
        <p:nvSpPr>
          <p:cNvPr id="8" name="Shape 5"/>
          <p:cNvSpPr/>
          <p:nvPr/>
        </p:nvSpPr>
        <p:spPr>
          <a:xfrm>
            <a:off x="10171868" y="3509487"/>
            <a:ext cx="510302" cy="510302"/>
          </a:xfrm>
          <a:prstGeom prst="roundRect">
            <a:avLst>
              <a:gd name="adj" fmla="val 6667"/>
            </a:avLst>
          </a:prstGeom>
          <a:solidFill>
            <a:srgbClr val="F2EEEE"/>
          </a:solidFill>
          <a:ln/>
        </p:spPr>
      </p:sp>
      <p:sp>
        <p:nvSpPr>
          <p:cNvPr id="9" name="Text 6"/>
          <p:cNvSpPr/>
          <p:nvPr/>
        </p:nvSpPr>
        <p:spPr>
          <a:xfrm>
            <a:off x="10331768" y="3585924"/>
            <a:ext cx="190381" cy="357307"/>
          </a:xfrm>
          <a:prstGeom prst="rect">
            <a:avLst/>
          </a:prstGeom>
          <a:noFill/>
          <a:ln/>
        </p:spPr>
        <p:txBody>
          <a:bodyPr wrap="none" lIns="0" tIns="0" rIns="0" bIns="0" rtlCol="0" anchor="t"/>
          <a:lstStyle/>
          <a:p>
            <a:pPr algn="ctr">
              <a:lnSpc>
                <a:spcPts val="2800"/>
              </a:lnSpc>
            </a:pPr>
            <a:r>
              <a:rPr lang="en-US" sz="2900" dirty="0">
                <a:solidFill>
                  <a:srgbClr val="383838"/>
                </a:solidFill>
                <a:latin typeface="PT Serif" pitchFamily="34" charset="0"/>
                <a:ea typeface="PT Serif" pitchFamily="34" charset="-122"/>
                <a:cs typeface="PT Serif" pitchFamily="34" charset="-120"/>
              </a:rPr>
              <a:t>2</a:t>
            </a:r>
            <a:endParaRPr lang="en-US" sz="2900" dirty="0"/>
          </a:p>
        </p:txBody>
      </p:sp>
      <p:sp>
        <p:nvSpPr>
          <p:cNvPr id="10" name="Text 7"/>
          <p:cNvSpPr/>
          <p:nvPr/>
        </p:nvSpPr>
        <p:spPr>
          <a:xfrm>
            <a:off x="10908984" y="3509486"/>
            <a:ext cx="2927747" cy="372070"/>
          </a:xfrm>
          <a:prstGeom prst="rect">
            <a:avLst/>
          </a:prstGeom>
          <a:noFill/>
          <a:ln/>
        </p:spPr>
        <p:txBody>
          <a:bodyPr wrap="none" lIns="0" tIns="0" rIns="0" bIns="0" rtlCol="0" anchor="t"/>
          <a:lstStyle/>
          <a:p>
            <a:pPr>
              <a:lnSpc>
                <a:spcPts val="2900"/>
              </a:lnSpc>
            </a:pPr>
            <a:r>
              <a:rPr lang="en-US" sz="2300" dirty="0">
                <a:solidFill>
                  <a:schemeClr val="bg1">
                    <a:lumMod val="95000"/>
                    <a:lumOff val="5000"/>
                  </a:schemeClr>
                </a:solidFill>
                <a:latin typeface="PT Serif" pitchFamily="34" charset="0"/>
                <a:ea typeface="PT Serif" pitchFamily="34" charset="-122"/>
                <a:cs typeface="PT Serif" pitchFamily="34" charset="-120"/>
              </a:rPr>
              <a:t>Boost Productivity</a:t>
            </a:r>
            <a:endParaRPr lang="en-US" sz="2300" dirty="0">
              <a:solidFill>
                <a:schemeClr val="bg1">
                  <a:lumMod val="95000"/>
                  <a:lumOff val="5000"/>
                </a:schemeClr>
              </a:solidFill>
            </a:endParaRPr>
          </a:p>
        </p:txBody>
      </p:sp>
      <p:sp>
        <p:nvSpPr>
          <p:cNvPr id="11" name="Text 8"/>
          <p:cNvSpPr/>
          <p:nvPr/>
        </p:nvSpPr>
        <p:spPr>
          <a:xfrm>
            <a:off x="10908984" y="4017646"/>
            <a:ext cx="2927747" cy="1814513"/>
          </a:xfrm>
          <a:prstGeom prst="rect">
            <a:avLst/>
          </a:prstGeom>
          <a:noFill/>
          <a:ln/>
        </p:spPr>
        <p:txBody>
          <a:bodyPr wrap="square" lIns="0" tIns="0" rIns="0" bIns="0" rtlCol="0" anchor="t"/>
          <a:lstStyle/>
          <a:p>
            <a:pPr>
              <a:lnSpc>
                <a:spcPts val="2850"/>
              </a:lnSpc>
            </a:pPr>
            <a:r>
              <a:rPr lang="en-US" sz="1700" dirty="0">
                <a:latin typeface="DM Sans" pitchFamily="34" charset="0"/>
                <a:ea typeface="DM Sans" pitchFamily="34" charset="-122"/>
                <a:cs typeface="DM Sans" pitchFamily="34" charset="-120"/>
              </a:rPr>
              <a:t>The app allows you to focus on important tasks, streamline your workflow and make the most of your time.</a:t>
            </a:r>
            <a:endParaRPr lang="en-US" sz="1700" dirty="0"/>
          </a:p>
        </p:txBody>
      </p:sp>
      <p:sp>
        <p:nvSpPr>
          <p:cNvPr id="12" name="Shape 9"/>
          <p:cNvSpPr/>
          <p:nvPr/>
        </p:nvSpPr>
        <p:spPr>
          <a:xfrm>
            <a:off x="6280191" y="6314123"/>
            <a:ext cx="510302" cy="510302"/>
          </a:xfrm>
          <a:prstGeom prst="roundRect">
            <a:avLst>
              <a:gd name="adj" fmla="val 6667"/>
            </a:avLst>
          </a:prstGeom>
          <a:solidFill>
            <a:srgbClr val="F2EEEE"/>
          </a:solidFill>
          <a:ln/>
        </p:spPr>
      </p:sp>
      <p:sp>
        <p:nvSpPr>
          <p:cNvPr id="13" name="Text 10"/>
          <p:cNvSpPr/>
          <p:nvPr/>
        </p:nvSpPr>
        <p:spPr>
          <a:xfrm>
            <a:off x="6440091" y="6390562"/>
            <a:ext cx="190381" cy="357307"/>
          </a:xfrm>
          <a:prstGeom prst="rect">
            <a:avLst/>
          </a:prstGeom>
          <a:noFill/>
          <a:ln/>
        </p:spPr>
        <p:txBody>
          <a:bodyPr wrap="none" lIns="0" tIns="0" rIns="0" bIns="0" rtlCol="0" anchor="t"/>
          <a:lstStyle/>
          <a:p>
            <a:pPr algn="ctr">
              <a:lnSpc>
                <a:spcPts val="2800"/>
              </a:lnSpc>
            </a:pPr>
            <a:r>
              <a:rPr lang="en-US" sz="2900" dirty="0">
                <a:solidFill>
                  <a:srgbClr val="383838"/>
                </a:solidFill>
                <a:latin typeface="PT Serif" pitchFamily="34" charset="0"/>
                <a:ea typeface="PT Serif" pitchFamily="34" charset="-122"/>
                <a:cs typeface="PT Serif" pitchFamily="34" charset="-120"/>
              </a:rPr>
              <a:t>3</a:t>
            </a:r>
            <a:endParaRPr lang="en-US" sz="2900" dirty="0"/>
          </a:p>
        </p:txBody>
      </p:sp>
      <p:sp>
        <p:nvSpPr>
          <p:cNvPr id="14" name="Text 11"/>
          <p:cNvSpPr/>
          <p:nvPr/>
        </p:nvSpPr>
        <p:spPr>
          <a:xfrm>
            <a:off x="7017308" y="6314123"/>
            <a:ext cx="2977038" cy="372070"/>
          </a:xfrm>
          <a:prstGeom prst="rect">
            <a:avLst/>
          </a:prstGeom>
          <a:noFill/>
          <a:ln/>
        </p:spPr>
        <p:txBody>
          <a:bodyPr wrap="none" lIns="0" tIns="0" rIns="0" bIns="0" rtlCol="0" anchor="t"/>
          <a:lstStyle/>
          <a:p>
            <a:pPr>
              <a:lnSpc>
                <a:spcPts val="2900"/>
              </a:lnSpc>
            </a:pPr>
            <a:r>
              <a:rPr lang="en-US" sz="2300" dirty="0">
                <a:solidFill>
                  <a:schemeClr val="bg1">
                    <a:lumMod val="95000"/>
                    <a:lumOff val="5000"/>
                  </a:schemeClr>
                </a:solidFill>
                <a:latin typeface="PT Serif" pitchFamily="34" charset="0"/>
                <a:ea typeface="PT Serif" pitchFamily="34" charset="-122"/>
                <a:cs typeface="PT Serif" pitchFamily="34" charset="-120"/>
              </a:rPr>
              <a:t>Save Time</a:t>
            </a:r>
            <a:endParaRPr lang="en-US" sz="2300" dirty="0">
              <a:solidFill>
                <a:schemeClr val="bg1">
                  <a:lumMod val="95000"/>
                  <a:lumOff val="5000"/>
                </a:schemeClr>
              </a:solidFill>
            </a:endParaRPr>
          </a:p>
        </p:txBody>
      </p:sp>
      <p:sp>
        <p:nvSpPr>
          <p:cNvPr id="15" name="Text 12"/>
          <p:cNvSpPr/>
          <p:nvPr/>
        </p:nvSpPr>
        <p:spPr>
          <a:xfrm>
            <a:off x="7017305" y="6822281"/>
            <a:ext cx="6819306" cy="725806"/>
          </a:xfrm>
          <a:prstGeom prst="rect">
            <a:avLst/>
          </a:prstGeom>
          <a:noFill/>
          <a:ln/>
        </p:spPr>
        <p:txBody>
          <a:bodyPr wrap="square" lIns="0" tIns="0" rIns="0" bIns="0" rtlCol="0" anchor="t"/>
          <a:lstStyle/>
          <a:p>
            <a:pPr>
              <a:lnSpc>
                <a:spcPts val="2850"/>
              </a:lnSpc>
            </a:pPr>
            <a:r>
              <a:rPr lang="en-US" sz="1700" dirty="0">
                <a:latin typeface="DM Sans" pitchFamily="34" charset="0"/>
                <a:ea typeface="DM Sans" pitchFamily="34" charset="-122"/>
                <a:cs typeface="DM Sans" pitchFamily="34" charset="-120"/>
              </a:rPr>
              <a:t>Spend less time sorting through emails and more time on tasks that matter.</a:t>
            </a:r>
            <a:endParaRPr lang="en-US" sz="17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5214" y="3531476"/>
            <a:ext cx="7693572" cy="874278"/>
          </a:xfrm>
        </p:spPr>
        <p:txBody>
          <a:bodyPr>
            <a:noAutofit/>
          </a:bodyPr>
          <a:lstStyle/>
          <a:p>
            <a:r>
              <a:rPr lang="en-US" sz="9600" dirty="0" smtClean="0">
                <a:solidFill>
                  <a:schemeClr val="accent3">
                    <a:lumMod val="75000"/>
                  </a:schemeClr>
                </a:solidFill>
              </a:rPr>
              <a:t>THANK YOU</a:t>
            </a:r>
            <a:endParaRPr lang="en-IN" sz="9600" dirty="0">
              <a:solidFill>
                <a:schemeClr val="accent3">
                  <a:lumMod val="75000"/>
                </a:schemeClr>
              </a:solidFill>
            </a:endParaRPr>
          </a:p>
        </p:txBody>
      </p:sp>
      <p:pic>
        <p:nvPicPr>
          <p:cNvPr id="5122" name="Picture 2" descr="What is E-mail marke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2565" y="248102"/>
            <a:ext cx="5580993" cy="7570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7276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1" y="2694742"/>
            <a:ext cx="11406782" cy="744260"/>
          </a:xfrm>
          <a:prstGeom prst="rect">
            <a:avLst/>
          </a:prstGeom>
          <a:noFill/>
          <a:ln/>
        </p:spPr>
        <p:txBody>
          <a:bodyPr wrap="none" lIns="0" tIns="0" rIns="0" bIns="0" rtlCol="0" anchor="t"/>
          <a:lstStyle/>
          <a:p>
            <a:pPr>
              <a:lnSpc>
                <a:spcPts val="5850"/>
              </a:lnSpc>
            </a:pPr>
            <a:r>
              <a:rPr lang="en-US" sz="4700" dirty="0">
                <a:solidFill>
                  <a:schemeClr val="accent6">
                    <a:lumMod val="40000"/>
                    <a:lumOff val="60000"/>
                  </a:schemeClr>
                </a:solidFill>
                <a:latin typeface="PT Serif" pitchFamily="34" charset="0"/>
                <a:ea typeface="PT Serif" pitchFamily="34" charset="-122"/>
                <a:cs typeface="PT Serif" pitchFamily="34" charset="-120"/>
              </a:rPr>
              <a:t>Intelligent Inbox Sorting and Prioritization</a:t>
            </a:r>
            <a:endParaRPr lang="en-US" sz="4700" dirty="0">
              <a:solidFill>
                <a:schemeClr val="accent6">
                  <a:lumMod val="40000"/>
                  <a:lumOff val="60000"/>
                </a:schemeClr>
              </a:solidFill>
            </a:endParaRPr>
          </a:p>
        </p:txBody>
      </p:sp>
      <p:sp>
        <p:nvSpPr>
          <p:cNvPr id="3" name="Text 1"/>
          <p:cNvSpPr/>
          <p:nvPr/>
        </p:nvSpPr>
        <p:spPr>
          <a:xfrm>
            <a:off x="793791" y="4005977"/>
            <a:ext cx="2977038" cy="372070"/>
          </a:xfrm>
          <a:prstGeom prst="rect">
            <a:avLst/>
          </a:prstGeom>
          <a:noFill/>
          <a:ln/>
        </p:spPr>
        <p:txBody>
          <a:bodyPr wrap="none" lIns="0" tIns="0" rIns="0" bIns="0" rtlCol="0" anchor="t"/>
          <a:lstStyle/>
          <a:p>
            <a:pPr>
              <a:lnSpc>
                <a:spcPts val="2900"/>
              </a:lnSpc>
            </a:pPr>
            <a:r>
              <a:rPr lang="en-US" sz="3200" dirty="0">
                <a:solidFill>
                  <a:schemeClr val="bg1">
                    <a:lumMod val="95000"/>
                    <a:lumOff val="5000"/>
                  </a:schemeClr>
                </a:solidFill>
                <a:latin typeface="PT Serif" pitchFamily="34" charset="0"/>
                <a:ea typeface="PT Serif" pitchFamily="34" charset="-122"/>
                <a:cs typeface="PT Serif" pitchFamily="34" charset="-120"/>
              </a:rPr>
              <a:t>Smart Categorization</a:t>
            </a:r>
            <a:endParaRPr lang="en-US" sz="3200" dirty="0">
              <a:solidFill>
                <a:schemeClr val="bg1">
                  <a:lumMod val="95000"/>
                  <a:lumOff val="5000"/>
                </a:schemeClr>
              </a:solidFill>
            </a:endParaRPr>
          </a:p>
        </p:txBody>
      </p:sp>
      <p:sp>
        <p:nvSpPr>
          <p:cNvPr id="4" name="Text 2"/>
          <p:cNvSpPr/>
          <p:nvPr/>
        </p:nvSpPr>
        <p:spPr>
          <a:xfrm>
            <a:off x="793791" y="4604861"/>
            <a:ext cx="6244709" cy="725806"/>
          </a:xfrm>
          <a:prstGeom prst="rect">
            <a:avLst/>
          </a:prstGeom>
          <a:noFill/>
          <a:ln/>
        </p:spPr>
        <p:txBody>
          <a:bodyPr wrap="square" lIns="0" tIns="0" rIns="0" bIns="0" rtlCol="0" anchor="t"/>
          <a:lstStyle/>
          <a:p>
            <a:pPr>
              <a:lnSpc>
                <a:spcPts val="2850"/>
              </a:lnSpc>
            </a:pPr>
            <a:r>
              <a:rPr lang="en-US" sz="1700" dirty="0">
                <a:latin typeface="DM Sans" pitchFamily="34" charset="0"/>
                <a:ea typeface="DM Sans" pitchFamily="34" charset="-122"/>
                <a:cs typeface="DM Sans" pitchFamily="34" charset="-120"/>
              </a:rPr>
              <a:t>The app automatically sorts emails into categories based on sender, subject, and content.</a:t>
            </a:r>
            <a:endParaRPr lang="en-US" sz="1700" dirty="0"/>
          </a:p>
        </p:txBody>
      </p:sp>
      <p:sp>
        <p:nvSpPr>
          <p:cNvPr id="5" name="Text 3"/>
          <p:cNvSpPr/>
          <p:nvPr/>
        </p:nvSpPr>
        <p:spPr>
          <a:xfrm>
            <a:off x="7599522" y="4005977"/>
            <a:ext cx="2977038" cy="372070"/>
          </a:xfrm>
          <a:prstGeom prst="rect">
            <a:avLst/>
          </a:prstGeom>
          <a:noFill/>
          <a:ln/>
        </p:spPr>
        <p:txBody>
          <a:bodyPr wrap="none" lIns="0" tIns="0" rIns="0" bIns="0" rtlCol="0" anchor="t"/>
          <a:lstStyle/>
          <a:p>
            <a:pPr>
              <a:lnSpc>
                <a:spcPts val="2900"/>
              </a:lnSpc>
            </a:pPr>
            <a:r>
              <a:rPr lang="en-US" sz="3200" dirty="0">
                <a:solidFill>
                  <a:schemeClr val="bg1">
                    <a:lumMod val="95000"/>
                    <a:lumOff val="5000"/>
                  </a:schemeClr>
                </a:solidFill>
                <a:latin typeface="PT Serif" pitchFamily="34" charset="0"/>
                <a:ea typeface="PT Serif" pitchFamily="34" charset="-122"/>
                <a:cs typeface="PT Serif" pitchFamily="34" charset="-120"/>
              </a:rPr>
              <a:t>Priority Level</a:t>
            </a:r>
            <a:endParaRPr lang="en-US" sz="3200" dirty="0">
              <a:solidFill>
                <a:schemeClr val="bg1">
                  <a:lumMod val="95000"/>
                  <a:lumOff val="5000"/>
                </a:schemeClr>
              </a:solidFill>
            </a:endParaRPr>
          </a:p>
        </p:txBody>
      </p:sp>
      <p:sp>
        <p:nvSpPr>
          <p:cNvPr id="6" name="Text 4"/>
          <p:cNvSpPr/>
          <p:nvPr/>
        </p:nvSpPr>
        <p:spPr>
          <a:xfrm>
            <a:off x="7599522" y="4604861"/>
            <a:ext cx="6244709" cy="725806"/>
          </a:xfrm>
          <a:prstGeom prst="rect">
            <a:avLst/>
          </a:prstGeom>
          <a:noFill/>
          <a:ln/>
        </p:spPr>
        <p:txBody>
          <a:bodyPr wrap="square" lIns="0" tIns="0" rIns="0" bIns="0" rtlCol="0" anchor="t"/>
          <a:lstStyle/>
          <a:p>
            <a:pPr>
              <a:lnSpc>
                <a:spcPts val="2850"/>
              </a:lnSpc>
            </a:pPr>
            <a:r>
              <a:rPr lang="en-US" sz="1700" dirty="0">
                <a:latin typeface="DM Sans" pitchFamily="34" charset="0"/>
                <a:ea typeface="DM Sans" pitchFamily="34" charset="-122"/>
                <a:cs typeface="DM Sans" pitchFamily="34" charset="-120"/>
              </a:rPr>
              <a:t>Emails are prioritized based on their importance and urgency, ensuring you attend to critical messages first.</a:t>
            </a:r>
            <a:endParaRPr lang="en-US" sz="17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1" y="1812251"/>
            <a:ext cx="7556421" cy="1488520"/>
          </a:xfrm>
          <a:prstGeom prst="rect">
            <a:avLst/>
          </a:prstGeom>
          <a:noFill/>
          <a:ln/>
        </p:spPr>
        <p:txBody>
          <a:bodyPr wrap="square" lIns="0" tIns="0" rIns="0" bIns="0" rtlCol="0" anchor="t"/>
          <a:lstStyle/>
          <a:p>
            <a:pPr>
              <a:lnSpc>
                <a:spcPts val="5850"/>
              </a:lnSpc>
            </a:pPr>
            <a:r>
              <a:rPr lang="en-US" sz="4700" dirty="0">
                <a:solidFill>
                  <a:schemeClr val="accent6">
                    <a:lumMod val="40000"/>
                    <a:lumOff val="60000"/>
                  </a:schemeClr>
                </a:solidFill>
                <a:latin typeface="PT Serif" pitchFamily="34" charset="0"/>
                <a:ea typeface="PT Serif" pitchFamily="34" charset="-122"/>
                <a:cs typeface="PT Serif" pitchFamily="34" charset="-120"/>
              </a:rPr>
              <a:t>Customizable Email Templates for Efficiency</a:t>
            </a:r>
            <a:endParaRPr lang="en-US" sz="4700" dirty="0">
              <a:solidFill>
                <a:schemeClr val="accent6">
                  <a:lumMod val="40000"/>
                  <a:lumOff val="60000"/>
                </a:schemeClr>
              </a:solidFill>
            </a:endParaRPr>
          </a:p>
        </p:txBody>
      </p:sp>
      <p:sp>
        <p:nvSpPr>
          <p:cNvPr id="4" name="Shape 1"/>
          <p:cNvSpPr/>
          <p:nvPr/>
        </p:nvSpPr>
        <p:spPr>
          <a:xfrm>
            <a:off x="6280191" y="3640931"/>
            <a:ext cx="3664862" cy="2776300"/>
          </a:xfrm>
          <a:prstGeom prst="roundRect">
            <a:avLst>
              <a:gd name="adj" fmla="val 1226"/>
            </a:avLst>
          </a:prstGeom>
          <a:solidFill>
            <a:srgbClr val="F2EEEE"/>
          </a:solidFill>
          <a:ln/>
        </p:spPr>
      </p:sp>
      <p:sp>
        <p:nvSpPr>
          <p:cNvPr id="5" name="Text 2"/>
          <p:cNvSpPr/>
          <p:nvPr/>
        </p:nvSpPr>
        <p:spPr>
          <a:xfrm>
            <a:off x="6507006" y="3867745"/>
            <a:ext cx="2977038" cy="372070"/>
          </a:xfrm>
          <a:prstGeom prst="rect">
            <a:avLst/>
          </a:prstGeom>
          <a:noFill/>
          <a:ln/>
        </p:spPr>
        <p:txBody>
          <a:bodyPr wrap="none" lIns="0" tIns="0" rIns="0" bIns="0" rtlCol="0" anchor="t"/>
          <a:lstStyle/>
          <a:p>
            <a:pPr>
              <a:lnSpc>
                <a:spcPts val="2900"/>
              </a:lnSpc>
            </a:pPr>
            <a:r>
              <a:rPr lang="en-US" sz="2800" dirty="0">
                <a:solidFill>
                  <a:srgbClr val="383838"/>
                </a:solidFill>
                <a:latin typeface="PT Serif" pitchFamily="34" charset="0"/>
                <a:ea typeface="PT Serif" pitchFamily="34" charset="-122"/>
                <a:cs typeface="PT Serif" pitchFamily="34" charset="-120"/>
              </a:rPr>
              <a:t>Pre-Built Templates</a:t>
            </a:r>
            <a:endParaRPr lang="en-US" sz="2800" dirty="0"/>
          </a:p>
        </p:txBody>
      </p:sp>
      <p:sp>
        <p:nvSpPr>
          <p:cNvPr id="6" name="Text 3"/>
          <p:cNvSpPr/>
          <p:nvPr/>
        </p:nvSpPr>
        <p:spPr>
          <a:xfrm>
            <a:off x="6507005" y="4375904"/>
            <a:ext cx="3211235" cy="1814513"/>
          </a:xfrm>
          <a:prstGeom prst="rect">
            <a:avLst/>
          </a:prstGeom>
          <a:noFill/>
          <a:ln/>
        </p:spPr>
        <p:txBody>
          <a:bodyPr wrap="square" lIns="0" tIns="0" rIns="0" bIns="0" rtlCol="0" anchor="t"/>
          <a:lstStyle/>
          <a:p>
            <a:pPr>
              <a:lnSpc>
                <a:spcPts val="2850"/>
              </a:lnSpc>
            </a:pPr>
            <a:r>
              <a:rPr lang="en-US" sz="1700" dirty="0">
                <a:solidFill>
                  <a:srgbClr val="383838"/>
                </a:solidFill>
                <a:latin typeface="DM Sans" pitchFamily="34" charset="0"/>
                <a:ea typeface="DM Sans" pitchFamily="34" charset="-122"/>
                <a:cs typeface="DM Sans" pitchFamily="34" charset="-120"/>
              </a:rPr>
              <a:t>Save time and effort with pre-built templates for common email scenarios, such as confirmations, greetings, and reminders.</a:t>
            </a:r>
            <a:endParaRPr lang="en-US" sz="1700" dirty="0"/>
          </a:p>
        </p:txBody>
      </p:sp>
      <p:sp>
        <p:nvSpPr>
          <p:cNvPr id="7" name="Shape 4"/>
          <p:cNvSpPr/>
          <p:nvPr/>
        </p:nvSpPr>
        <p:spPr>
          <a:xfrm>
            <a:off x="10171868" y="3640931"/>
            <a:ext cx="3664862" cy="2776300"/>
          </a:xfrm>
          <a:prstGeom prst="roundRect">
            <a:avLst>
              <a:gd name="adj" fmla="val 1226"/>
            </a:avLst>
          </a:prstGeom>
          <a:solidFill>
            <a:srgbClr val="F2EEEE"/>
          </a:solidFill>
          <a:ln/>
        </p:spPr>
      </p:sp>
      <p:sp>
        <p:nvSpPr>
          <p:cNvPr id="8" name="Text 5"/>
          <p:cNvSpPr/>
          <p:nvPr/>
        </p:nvSpPr>
        <p:spPr>
          <a:xfrm>
            <a:off x="10171868" y="3914434"/>
            <a:ext cx="2977038" cy="372070"/>
          </a:xfrm>
          <a:prstGeom prst="rect">
            <a:avLst/>
          </a:prstGeom>
          <a:noFill/>
          <a:ln/>
        </p:spPr>
        <p:txBody>
          <a:bodyPr wrap="none" lIns="0" tIns="0" rIns="0" bIns="0" rtlCol="0" anchor="t"/>
          <a:lstStyle/>
          <a:p>
            <a:pPr>
              <a:lnSpc>
                <a:spcPts val="2900"/>
              </a:lnSpc>
            </a:pPr>
            <a:r>
              <a:rPr lang="en-US" sz="2800" dirty="0">
                <a:solidFill>
                  <a:srgbClr val="383838"/>
                </a:solidFill>
                <a:latin typeface="PT Serif" pitchFamily="34" charset="0"/>
                <a:ea typeface="PT Serif" pitchFamily="34" charset="-122"/>
                <a:cs typeface="PT Serif" pitchFamily="34" charset="-120"/>
              </a:rPr>
              <a:t>Personalize Templates</a:t>
            </a:r>
            <a:endParaRPr lang="en-US" sz="2800" dirty="0"/>
          </a:p>
        </p:txBody>
      </p:sp>
      <p:sp>
        <p:nvSpPr>
          <p:cNvPr id="9" name="Text 6"/>
          <p:cNvSpPr/>
          <p:nvPr/>
        </p:nvSpPr>
        <p:spPr>
          <a:xfrm>
            <a:off x="10398682" y="4375904"/>
            <a:ext cx="3211235" cy="1814513"/>
          </a:xfrm>
          <a:prstGeom prst="rect">
            <a:avLst/>
          </a:prstGeom>
          <a:noFill/>
          <a:ln/>
        </p:spPr>
        <p:txBody>
          <a:bodyPr wrap="square" lIns="0" tIns="0" rIns="0" bIns="0" rtlCol="0" anchor="t"/>
          <a:lstStyle/>
          <a:p>
            <a:pPr>
              <a:lnSpc>
                <a:spcPts val="2850"/>
              </a:lnSpc>
            </a:pPr>
            <a:r>
              <a:rPr lang="en-US" sz="1700" dirty="0">
                <a:solidFill>
                  <a:srgbClr val="383838"/>
                </a:solidFill>
                <a:latin typeface="DM Sans" pitchFamily="34" charset="0"/>
                <a:ea typeface="DM Sans" pitchFamily="34" charset="-122"/>
                <a:cs typeface="DM Sans" pitchFamily="34" charset="-120"/>
              </a:rPr>
              <a:t>Customize templates with your own branding, text, and formatting to reflect your personal style and preferences.</a:t>
            </a:r>
            <a:endParaRPr lang="en-US" sz="17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0195"/>
          </a:xfrm>
          <a:prstGeom prst="rect">
            <a:avLst/>
          </a:prstGeom>
        </p:spPr>
      </p:pic>
      <p:sp>
        <p:nvSpPr>
          <p:cNvPr id="3" name="Text 0"/>
          <p:cNvSpPr/>
          <p:nvPr/>
        </p:nvSpPr>
        <p:spPr>
          <a:xfrm>
            <a:off x="6191609" y="554117"/>
            <a:ext cx="7733586" cy="1983462"/>
          </a:xfrm>
          <a:prstGeom prst="rect">
            <a:avLst/>
          </a:prstGeom>
          <a:noFill/>
          <a:ln/>
        </p:spPr>
        <p:txBody>
          <a:bodyPr wrap="square" lIns="0" tIns="0" rIns="0" bIns="0" rtlCol="0" anchor="t"/>
          <a:lstStyle/>
          <a:p>
            <a:pPr>
              <a:lnSpc>
                <a:spcPts val="5200"/>
              </a:lnSpc>
            </a:pPr>
            <a:r>
              <a:rPr lang="en-US" sz="4100" dirty="0">
                <a:solidFill>
                  <a:schemeClr val="accent6">
                    <a:lumMod val="40000"/>
                    <a:lumOff val="60000"/>
                  </a:schemeClr>
                </a:solidFill>
                <a:latin typeface="PT Serif" pitchFamily="34" charset="0"/>
                <a:ea typeface="PT Serif" pitchFamily="34" charset="-122"/>
                <a:cs typeface="PT Serif" pitchFamily="34" charset="-120"/>
              </a:rPr>
              <a:t>Seamless Integration with Calendars and Productivity Tools</a:t>
            </a:r>
            <a:endParaRPr lang="en-US" sz="4100" dirty="0">
              <a:solidFill>
                <a:schemeClr val="accent6">
                  <a:lumMod val="40000"/>
                  <a:lumOff val="60000"/>
                </a:schemeClr>
              </a:solidFill>
            </a:endParaRPr>
          </a:p>
        </p:txBody>
      </p:sp>
      <p:pic>
        <p:nvPicPr>
          <p:cNvPr id="4" name="Image 1" descr="preencoded.png"/>
          <p:cNvPicPr>
            <a:picLocks noChangeAspect="1"/>
          </p:cNvPicPr>
          <p:nvPr/>
        </p:nvPicPr>
        <p:blipFill>
          <a:blip r:embed="rId4"/>
          <a:stretch>
            <a:fillRect/>
          </a:stretch>
        </p:blipFill>
        <p:spPr>
          <a:xfrm>
            <a:off x="6191608" y="2839761"/>
            <a:ext cx="1007507" cy="1612106"/>
          </a:xfrm>
          <a:prstGeom prst="rect">
            <a:avLst/>
          </a:prstGeom>
        </p:spPr>
      </p:pic>
      <p:sp>
        <p:nvSpPr>
          <p:cNvPr id="5" name="Text 1"/>
          <p:cNvSpPr/>
          <p:nvPr/>
        </p:nvSpPr>
        <p:spPr>
          <a:xfrm>
            <a:off x="7501296" y="3041215"/>
            <a:ext cx="3177328" cy="330517"/>
          </a:xfrm>
          <a:prstGeom prst="rect">
            <a:avLst/>
          </a:prstGeom>
          <a:noFill/>
          <a:ln/>
        </p:spPr>
        <p:txBody>
          <a:bodyPr wrap="none" lIns="0" tIns="0" rIns="0" bIns="0" rtlCol="0" anchor="t"/>
          <a:lstStyle/>
          <a:p>
            <a:pPr>
              <a:lnSpc>
                <a:spcPts val="2600"/>
              </a:lnSpc>
            </a:pPr>
            <a:r>
              <a:rPr lang="en-US" sz="2400" dirty="0">
                <a:solidFill>
                  <a:schemeClr val="bg1">
                    <a:lumMod val="95000"/>
                    <a:lumOff val="5000"/>
                  </a:schemeClr>
                </a:solidFill>
                <a:latin typeface="PT Serif" pitchFamily="34" charset="0"/>
                <a:ea typeface="PT Serif" pitchFamily="34" charset="-122"/>
                <a:cs typeface="PT Serif" pitchFamily="34" charset="-120"/>
              </a:rPr>
              <a:t>Calendar Sync</a:t>
            </a:r>
            <a:endParaRPr lang="en-US" sz="2400" dirty="0">
              <a:solidFill>
                <a:schemeClr val="bg1">
                  <a:lumMod val="95000"/>
                  <a:lumOff val="5000"/>
                </a:schemeClr>
              </a:solidFill>
            </a:endParaRPr>
          </a:p>
        </p:txBody>
      </p:sp>
      <p:sp>
        <p:nvSpPr>
          <p:cNvPr id="6" name="Text 2"/>
          <p:cNvSpPr/>
          <p:nvPr/>
        </p:nvSpPr>
        <p:spPr>
          <a:xfrm>
            <a:off x="7501297" y="3489999"/>
            <a:ext cx="6423898" cy="644843"/>
          </a:xfrm>
          <a:prstGeom prst="rect">
            <a:avLst/>
          </a:prstGeom>
          <a:noFill/>
          <a:ln/>
        </p:spPr>
        <p:txBody>
          <a:bodyPr wrap="square" lIns="0" tIns="0" rIns="0" bIns="0" rtlCol="0" anchor="t"/>
          <a:lstStyle/>
          <a:p>
            <a:pPr>
              <a:lnSpc>
                <a:spcPts val="2500"/>
              </a:lnSpc>
            </a:pPr>
            <a:r>
              <a:rPr lang="en-US" sz="1600" dirty="0">
                <a:latin typeface="DM Sans" pitchFamily="34" charset="0"/>
                <a:ea typeface="DM Sans" pitchFamily="34" charset="-122"/>
                <a:cs typeface="DM Sans" pitchFamily="34" charset="-120"/>
              </a:rPr>
              <a:t>Access your calendar directly within the app to schedule meetings and events.</a:t>
            </a:r>
            <a:endParaRPr lang="en-US" sz="1600" dirty="0"/>
          </a:p>
        </p:txBody>
      </p:sp>
      <p:pic>
        <p:nvPicPr>
          <p:cNvPr id="7" name="Image 2" descr="preencoded.png"/>
          <p:cNvPicPr>
            <a:picLocks noChangeAspect="1"/>
          </p:cNvPicPr>
          <p:nvPr/>
        </p:nvPicPr>
        <p:blipFill>
          <a:blip r:embed="rId5"/>
          <a:stretch>
            <a:fillRect/>
          </a:stretch>
        </p:blipFill>
        <p:spPr>
          <a:xfrm>
            <a:off x="6191608" y="4451866"/>
            <a:ext cx="1007507" cy="1612106"/>
          </a:xfrm>
          <a:prstGeom prst="rect">
            <a:avLst/>
          </a:prstGeom>
        </p:spPr>
      </p:pic>
      <p:sp>
        <p:nvSpPr>
          <p:cNvPr id="8" name="Text 3"/>
          <p:cNvSpPr/>
          <p:nvPr/>
        </p:nvSpPr>
        <p:spPr>
          <a:xfrm>
            <a:off x="7501295" y="4653321"/>
            <a:ext cx="2644854" cy="330517"/>
          </a:xfrm>
          <a:prstGeom prst="rect">
            <a:avLst/>
          </a:prstGeom>
          <a:noFill/>
          <a:ln/>
        </p:spPr>
        <p:txBody>
          <a:bodyPr wrap="none" lIns="0" tIns="0" rIns="0" bIns="0" rtlCol="0" anchor="t"/>
          <a:lstStyle/>
          <a:p>
            <a:pPr>
              <a:lnSpc>
                <a:spcPts val="2600"/>
              </a:lnSpc>
            </a:pPr>
            <a:r>
              <a:rPr lang="en-US" sz="2400" dirty="0">
                <a:solidFill>
                  <a:schemeClr val="bg1">
                    <a:lumMod val="95000"/>
                    <a:lumOff val="5000"/>
                  </a:schemeClr>
                </a:solidFill>
                <a:latin typeface="PT Serif" pitchFamily="34" charset="0"/>
                <a:ea typeface="PT Serif" pitchFamily="34" charset="-122"/>
                <a:cs typeface="PT Serif" pitchFamily="34" charset="-120"/>
              </a:rPr>
              <a:t>Task Management</a:t>
            </a:r>
            <a:endParaRPr lang="en-US" sz="2400" dirty="0">
              <a:solidFill>
                <a:schemeClr val="bg1">
                  <a:lumMod val="95000"/>
                  <a:lumOff val="5000"/>
                </a:schemeClr>
              </a:solidFill>
            </a:endParaRPr>
          </a:p>
        </p:txBody>
      </p:sp>
      <p:sp>
        <p:nvSpPr>
          <p:cNvPr id="9" name="Text 4"/>
          <p:cNvSpPr/>
          <p:nvPr/>
        </p:nvSpPr>
        <p:spPr>
          <a:xfrm>
            <a:off x="7501296" y="5104688"/>
            <a:ext cx="6423898" cy="644843"/>
          </a:xfrm>
          <a:prstGeom prst="rect">
            <a:avLst/>
          </a:prstGeom>
          <a:noFill/>
          <a:ln/>
        </p:spPr>
        <p:txBody>
          <a:bodyPr wrap="square" lIns="0" tIns="0" rIns="0" bIns="0" rtlCol="0" anchor="t"/>
          <a:lstStyle/>
          <a:p>
            <a:pPr>
              <a:lnSpc>
                <a:spcPts val="2500"/>
              </a:lnSpc>
            </a:pPr>
            <a:r>
              <a:rPr lang="en-US" sz="1600" dirty="0">
                <a:latin typeface="DM Sans" pitchFamily="34" charset="0"/>
                <a:ea typeface="DM Sans" pitchFamily="34" charset="-122"/>
                <a:cs typeface="DM Sans" pitchFamily="34" charset="-120"/>
              </a:rPr>
              <a:t>Create and manage tasks directly from emails, ensuring all your work is centralized and organized</a:t>
            </a:r>
            <a:r>
              <a:rPr lang="en-US" sz="1600" dirty="0">
                <a:solidFill>
                  <a:srgbClr val="383838"/>
                </a:solidFill>
                <a:latin typeface="DM Sans" pitchFamily="34" charset="0"/>
                <a:ea typeface="DM Sans" pitchFamily="34" charset="-122"/>
                <a:cs typeface="DM Sans" pitchFamily="34" charset="-120"/>
              </a:rPr>
              <a:t>.</a:t>
            </a:r>
            <a:endParaRPr lang="en-US" sz="1600" dirty="0"/>
          </a:p>
        </p:txBody>
      </p:sp>
      <p:pic>
        <p:nvPicPr>
          <p:cNvPr id="10" name="Image 3" descr="preencoded.png"/>
          <p:cNvPicPr>
            <a:picLocks noChangeAspect="1"/>
          </p:cNvPicPr>
          <p:nvPr/>
        </p:nvPicPr>
        <p:blipFill>
          <a:blip r:embed="rId6"/>
          <a:stretch>
            <a:fillRect/>
          </a:stretch>
        </p:blipFill>
        <p:spPr>
          <a:xfrm>
            <a:off x="6191608" y="6063972"/>
            <a:ext cx="1007507" cy="1612106"/>
          </a:xfrm>
          <a:prstGeom prst="rect">
            <a:avLst/>
          </a:prstGeom>
        </p:spPr>
      </p:pic>
      <p:sp>
        <p:nvSpPr>
          <p:cNvPr id="11" name="Text 5"/>
          <p:cNvSpPr/>
          <p:nvPr/>
        </p:nvSpPr>
        <p:spPr>
          <a:xfrm>
            <a:off x="7501297" y="6265428"/>
            <a:ext cx="2644854" cy="330517"/>
          </a:xfrm>
          <a:prstGeom prst="rect">
            <a:avLst/>
          </a:prstGeom>
          <a:noFill/>
          <a:ln/>
        </p:spPr>
        <p:txBody>
          <a:bodyPr wrap="none" lIns="0" tIns="0" rIns="0" bIns="0" rtlCol="0" anchor="t"/>
          <a:lstStyle/>
          <a:p>
            <a:pPr>
              <a:lnSpc>
                <a:spcPts val="2600"/>
              </a:lnSpc>
            </a:pPr>
            <a:r>
              <a:rPr lang="en-US" sz="2400" dirty="0">
                <a:solidFill>
                  <a:schemeClr val="bg1">
                    <a:lumMod val="95000"/>
                    <a:lumOff val="5000"/>
                  </a:schemeClr>
                </a:solidFill>
                <a:latin typeface="PT Serif" pitchFamily="34" charset="0"/>
                <a:ea typeface="PT Serif" pitchFamily="34" charset="-122"/>
                <a:cs typeface="PT Serif" pitchFamily="34" charset="-120"/>
              </a:rPr>
              <a:t>Productivity Tools</a:t>
            </a:r>
            <a:endParaRPr lang="en-US" sz="2400" dirty="0">
              <a:solidFill>
                <a:schemeClr val="bg1">
                  <a:lumMod val="95000"/>
                  <a:lumOff val="5000"/>
                </a:schemeClr>
              </a:solidFill>
            </a:endParaRPr>
          </a:p>
        </p:txBody>
      </p:sp>
      <p:sp>
        <p:nvSpPr>
          <p:cNvPr id="12" name="Text 6"/>
          <p:cNvSpPr/>
          <p:nvPr/>
        </p:nvSpPr>
        <p:spPr>
          <a:xfrm>
            <a:off x="7501296" y="6716793"/>
            <a:ext cx="6423898" cy="644843"/>
          </a:xfrm>
          <a:prstGeom prst="rect">
            <a:avLst/>
          </a:prstGeom>
          <a:noFill/>
          <a:ln/>
        </p:spPr>
        <p:txBody>
          <a:bodyPr wrap="square" lIns="0" tIns="0" rIns="0" bIns="0" rtlCol="0" anchor="t"/>
          <a:lstStyle/>
          <a:p>
            <a:pPr>
              <a:lnSpc>
                <a:spcPts val="2500"/>
              </a:lnSpc>
            </a:pPr>
            <a:r>
              <a:rPr lang="en-US" sz="1600" dirty="0">
                <a:latin typeface="DM Sans" pitchFamily="34" charset="0"/>
                <a:ea typeface="DM Sans" pitchFamily="34" charset="-122"/>
                <a:cs typeface="DM Sans" pitchFamily="34" charset="-120"/>
              </a:rPr>
              <a:t>The app seamlessly integrates with popular productivity tools, such as task managers and note-taking apps.</a:t>
            </a:r>
            <a:endParaRPr lang="en-US" sz="16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0672"/>
          </a:xfrm>
          <a:prstGeom prst="rect">
            <a:avLst/>
          </a:prstGeom>
        </p:spPr>
      </p:pic>
      <p:sp>
        <p:nvSpPr>
          <p:cNvPr id="3" name="Text 0"/>
          <p:cNvSpPr/>
          <p:nvPr/>
        </p:nvSpPr>
        <p:spPr>
          <a:xfrm>
            <a:off x="807782" y="573286"/>
            <a:ext cx="7684770" cy="1368266"/>
          </a:xfrm>
          <a:prstGeom prst="rect">
            <a:avLst/>
          </a:prstGeom>
          <a:noFill/>
          <a:ln/>
        </p:spPr>
        <p:txBody>
          <a:bodyPr wrap="square" lIns="0" tIns="0" rIns="0" bIns="0" rtlCol="0" anchor="t"/>
          <a:lstStyle/>
          <a:p>
            <a:pPr>
              <a:lnSpc>
                <a:spcPts val="5350"/>
              </a:lnSpc>
            </a:pPr>
            <a:r>
              <a:rPr lang="en-US" sz="4300" dirty="0">
                <a:solidFill>
                  <a:schemeClr val="accent6">
                    <a:lumMod val="40000"/>
                    <a:lumOff val="60000"/>
                  </a:schemeClr>
                </a:solidFill>
                <a:latin typeface="PT Serif" pitchFamily="34" charset="0"/>
                <a:ea typeface="PT Serif" pitchFamily="34" charset="-122"/>
                <a:cs typeface="PT Serif" pitchFamily="34" charset="-120"/>
              </a:rPr>
              <a:t>Automated Email Scheduling and Follow-ups</a:t>
            </a:r>
            <a:endParaRPr lang="en-US" sz="4300" dirty="0">
              <a:solidFill>
                <a:schemeClr val="accent6">
                  <a:lumMod val="40000"/>
                  <a:lumOff val="60000"/>
                </a:schemeClr>
              </a:solidFill>
            </a:endParaRPr>
          </a:p>
        </p:txBody>
      </p:sp>
      <p:sp>
        <p:nvSpPr>
          <p:cNvPr id="4" name="Shape 1"/>
          <p:cNvSpPr/>
          <p:nvPr/>
        </p:nvSpPr>
        <p:spPr>
          <a:xfrm>
            <a:off x="1030843" y="2254211"/>
            <a:ext cx="22861" cy="5403175"/>
          </a:xfrm>
          <a:prstGeom prst="roundRect">
            <a:avLst>
              <a:gd name="adj" fmla="val 136804"/>
            </a:avLst>
          </a:prstGeom>
          <a:solidFill>
            <a:srgbClr val="D8D4D4"/>
          </a:solidFill>
          <a:ln/>
        </p:spPr>
      </p:sp>
      <p:sp>
        <p:nvSpPr>
          <p:cNvPr id="5" name="Shape 2"/>
          <p:cNvSpPr/>
          <p:nvPr/>
        </p:nvSpPr>
        <p:spPr>
          <a:xfrm>
            <a:off x="1253908" y="2711648"/>
            <a:ext cx="729614" cy="22860"/>
          </a:xfrm>
          <a:prstGeom prst="roundRect">
            <a:avLst>
              <a:gd name="adj" fmla="val 136804"/>
            </a:avLst>
          </a:prstGeom>
          <a:solidFill>
            <a:srgbClr val="D8D4D4"/>
          </a:solidFill>
          <a:ln/>
        </p:spPr>
      </p:sp>
      <p:sp>
        <p:nvSpPr>
          <p:cNvPr id="6" name="Shape 3"/>
          <p:cNvSpPr/>
          <p:nvPr/>
        </p:nvSpPr>
        <p:spPr>
          <a:xfrm>
            <a:off x="807782" y="2488644"/>
            <a:ext cx="468987" cy="468988"/>
          </a:xfrm>
          <a:prstGeom prst="roundRect">
            <a:avLst>
              <a:gd name="adj" fmla="val 6668"/>
            </a:avLst>
          </a:prstGeom>
          <a:solidFill>
            <a:srgbClr val="F2EEEE"/>
          </a:solidFill>
          <a:ln/>
        </p:spPr>
      </p:sp>
      <p:sp>
        <p:nvSpPr>
          <p:cNvPr id="7" name="Text 4"/>
          <p:cNvSpPr/>
          <p:nvPr/>
        </p:nvSpPr>
        <p:spPr>
          <a:xfrm>
            <a:off x="954703" y="2558891"/>
            <a:ext cx="175022" cy="328374"/>
          </a:xfrm>
          <a:prstGeom prst="rect">
            <a:avLst/>
          </a:prstGeom>
          <a:noFill/>
          <a:ln/>
        </p:spPr>
        <p:txBody>
          <a:bodyPr wrap="none" lIns="0" tIns="0" rIns="0" bIns="0" rtlCol="0" anchor="t"/>
          <a:lstStyle/>
          <a:p>
            <a:pPr algn="ctr">
              <a:lnSpc>
                <a:spcPts val="2550"/>
              </a:lnSpc>
            </a:pPr>
            <a:r>
              <a:rPr lang="en-US" sz="2600" dirty="0">
                <a:solidFill>
                  <a:srgbClr val="383838"/>
                </a:solidFill>
                <a:latin typeface="PT Serif" pitchFamily="34" charset="0"/>
                <a:ea typeface="PT Serif" pitchFamily="34" charset="-122"/>
                <a:cs typeface="PT Serif" pitchFamily="34" charset="-120"/>
              </a:rPr>
              <a:t>1</a:t>
            </a:r>
            <a:endParaRPr lang="en-US" sz="2600" dirty="0"/>
          </a:p>
        </p:txBody>
      </p:sp>
      <p:sp>
        <p:nvSpPr>
          <p:cNvPr id="8" name="Text 5"/>
          <p:cNvSpPr/>
          <p:nvPr/>
        </p:nvSpPr>
        <p:spPr>
          <a:xfrm>
            <a:off x="2188845" y="2462690"/>
            <a:ext cx="2736294" cy="341948"/>
          </a:xfrm>
          <a:prstGeom prst="rect">
            <a:avLst/>
          </a:prstGeom>
          <a:noFill/>
          <a:ln/>
        </p:spPr>
        <p:txBody>
          <a:bodyPr wrap="none" lIns="0" tIns="0" rIns="0" bIns="0" rtlCol="0" anchor="t"/>
          <a:lstStyle/>
          <a:p>
            <a:pPr>
              <a:lnSpc>
                <a:spcPts val="2650"/>
              </a:lnSpc>
            </a:pPr>
            <a:r>
              <a:rPr lang="en-US" sz="2400" dirty="0">
                <a:solidFill>
                  <a:schemeClr val="bg1">
                    <a:lumMod val="95000"/>
                    <a:lumOff val="5000"/>
                  </a:schemeClr>
                </a:solidFill>
                <a:latin typeface="PT Serif" pitchFamily="34" charset="0"/>
                <a:ea typeface="PT Serif" pitchFamily="34" charset="-122"/>
                <a:cs typeface="PT Serif" pitchFamily="34" charset="-120"/>
              </a:rPr>
              <a:t>Scheduling</a:t>
            </a:r>
            <a:endParaRPr lang="en-US" sz="2400" dirty="0">
              <a:solidFill>
                <a:schemeClr val="bg1">
                  <a:lumMod val="95000"/>
                  <a:lumOff val="5000"/>
                </a:schemeClr>
              </a:solidFill>
            </a:endParaRPr>
          </a:p>
        </p:txBody>
      </p:sp>
      <p:sp>
        <p:nvSpPr>
          <p:cNvPr id="9" name="Text 6"/>
          <p:cNvSpPr/>
          <p:nvPr/>
        </p:nvSpPr>
        <p:spPr>
          <a:xfrm>
            <a:off x="2188846" y="2887265"/>
            <a:ext cx="6225541" cy="1000482"/>
          </a:xfrm>
          <a:prstGeom prst="rect">
            <a:avLst/>
          </a:prstGeom>
          <a:noFill/>
          <a:ln/>
        </p:spPr>
        <p:txBody>
          <a:bodyPr wrap="square" lIns="0" tIns="0" rIns="0" bIns="0" rtlCol="0" anchor="t"/>
          <a:lstStyle/>
          <a:p>
            <a:pPr>
              <a:lnSpc>
                <a:spcPts val="2600"/>
              </a:lnSpc>
            </a:pPr>
            <a:r>
              <a:rPr lang="en-US" sz="1600" dirty="0">
                <a:latin typeface="DM Sans" pitchFamily="34" charset="0"/>
                <a:ea typeface="DM Sans" pitchFamily="34" charset="-122"/>
                <a:cs typeface="DM Sans" pitchFamily="34" charset="-120"/>
              </a:rPr>
              <a:t>Schedule emails to be sent at a specific time or date, ensuring your messages are delivered when they are most likely to be seen.</a:t>
            </a:r>
            <a:endParaRPr lang="en-US" sz="1600" dirty="0"/>
          </a:p>
        </p:txBody>
      </p:sp>
      <p:sp>
        <p:nvSpPr>
          <p:cNvPr id="10" name="Shape 7"/>
          <p:cNvSpPr/>
          <p:nvPr/>
        </p:nvSpPr>
        <p:spPr>
          <a:xfrm>
            <a:off x="1253908" y="4804529"/>
            <a:ext cx="729614" cy="22860"/>
          </a:xfrm>
          <a:prstGeom prst="roundRect">
            <a:avLst>
              <a:gd name="adj" fmla="val 136804"/>
            </a:avLst>
          </a:prstGeom>
          <a:solidFill>
            <a:srgbClr val="D8D4D4"/>
          </a:solidFill>
          <a:ln/>
        </p:spPr>
      </p:sp>
      <p:sp>
        <p:nvSpPr>
          <p:cNvPr id="11" name="Shape 8"/>
          <p:cNvSpPr/>
          <p:nvPr/>
        </p:nvSpPr>
        <p:spPr>
          <a:xfrm>
            <a:off x="807782" y="4581526"/>
            <a:ext cx="468987" cy="468988"/>
          </a:xfrm>
          <a:prstGeom prst="roundRect">
            <a:avLst>
              <a:gd name="adj" fmla="val 6668"/>
            </a:avLst>
          </a:prstGeom>
          <a:solidFill>
            <a:srgbClr val="F2EEEE"/>
          </a:solidFill>
          <a:ln/>
        </p:spPr>
      </p:sp>
      <p:sp>
        <p:nvSpPr>
          <p:cNvPr id="12" name="Text 9"/>
          <p:cNvSpPr/>
          <p:nvPr/>
        </p:nvSpPr>
        <p:spPr>
          <a:xfrm>
            <a:off x="954703" y="4651773"/>
            <a:ext cx="175022" cy="328374"/>
          </a:xfrm>
          <a:prstGeom prst="rect">
            <a:avLst/>
          </a:prstGeom>
          <a:noFill/>
          <a:ln/>
        </p:spPr>
        <p:txBody>
          <a:bodyPr wrap="none" lIns="0" tIns="0" rIns="0" bIns="0" rtlCol="0" anchor="t"/>
          <a:lstStyle/>
          <a:p>
            <a:pPr algn="ctr">
              <a:lnSpc>
                <a:spcPts val="2550"/>
              </a:lnSpc>
            </a:pPr>
            <a:r>
              <a:rPr lang="en-US" sz="2600" dirty="0">
                <a:solidFill>
                  <a:srgbClr val="383838"/>
                </a:solidFill>
                <a:latin typeface="PT Serif" pitchFamily="34" charset="0"/>
                <a:ea typeface="PT Serif" pitchFamily="34" charset="-122"/>
                <a:cs typeface="PT Serif" pitchFamily="34" charset="-120"/>
              </a:rPr>
              <a:t>2</a:t>
            </a:r>
            <a:endParaRPr lang="en-US" sz="2600" dirty="0"/>
          </a:p>
        </p:txBody>
      </p:sp>
      <p:sp>
        <p:nvSpPr>
          <p:cNvPr id="13" name="Text 10"/>
          <p:cNvSpPr/>
          <p:nvPr/>
        </p:nvSpPr>
        <p:spPr>
          <a:xfrm>
            <a:off x="2188845" y="4555569"/>
            <a:ext cx="2736294" cy="341948"/>
          </a:xfrm>
          <a:prstGeom prst="rect">
            <a:avLst/>
          </a:prstGeom>
          <a:noFill/>
          <a:ln/>
        </p:spPr>
        <p:txBody>
          <a:bodyPr wrap="none" lIns="0" tIns="0" rIns="0" bIns="0" rtlCol="0" anchor="t"/>
          <a:lstStyle/>
          <a:p>
            <a:pPr>
              <a:lnSpc>
                <a:spcPts val="2650"/>
              </a:lnSpc>
            </a:pPr>
            <a:r>
              <a:rPr lang="en-US" sz="2400" dirty="0">
                <a:solidFill>
                  <a:schemeClr val="bg1">
                    <a:lumMod val="95000"/>
                    <a:lumOff val="5000"/>
                  </a:schemeClr>
                </a:solidFill>
                <a:latin typeface="PT Serif" pitchFamily="34" charset="0"/>
                <a:ea typeface="PT Serif" pitchFamily="34" charset="-122"/>
                <a:cs typeface="PT Serif" pitchFamily="34" charset="-120"/>
              </a:rPr>
              <a:t>Follow-up Reminders</a:t>
            </a:r>
            <a:endParaRPr lang="en-US" sz="2400" dirty="0">
              <a:solidFill>
                <a:schemeClr val="bg1">
                  <a:lumMod val="95000"/>
                  <a:lumOff val="5000"/>
                </a:schemeClr>
              </a:solidFill>
            </a:endParaRPr>
          </a:p>
        </p:txBody>
      </p:sp>
      <p:sp>
        <p:nvSpPr>
          <p:cNvPr id="14" name="Text 11"/>
          <p:cNvSpPr/>
          <p:nvPr/>
        </p:nvSpPr>
        <p:spPr>
          <a:xfrm>
            <a:off x="2188846" y="5022533"/>
            <a:ext cx="6225541" cy="666988"/>
          </a:xfrm>
          <a:prstGeom prst="rect">
            <a:avLst/>
          </a:prstGeom>
          <a:noFill/>
          <a:ln/>
        </p:spPr>
        <p:txBody>
          <a:bodyPr wrap="square" lIns="0" tIns="0" rIns="0" bIns="0" rtlCol="0" anchor="t"/>
          <a:lstStyle/>
          <a:p>
            <a:pPr>
              <a:lnSpc>
                <a:spcPts val="2600"/>
              </a:lnSpc>
            </a:pPr>
            <a:r>
              <a:rPr lang="en-US" sz="1600" dirty="0">
                <a:latin typeface="DM Sans" pitchFamily="34" charset="0"/>
                <a:ea typeface="DM Sans" pitchFamily="34" charset="-122"/>
                <a:cs typeface="DM Sans" pitchFamily="34" charset="-120"/>
              </a:rPr>
              <a:t>Set reminders to follow up on unanswered emails, increasing the likelihood of receiving a response</a:t>
            </a:r>
            <a:r>
              <a:rPr lang="en-US" sz="1600" dirty="0">
                <a:solidFill>
                  <a:srgbClr val="383838"/>
                </a:solidFill>
                <a:latin typeface="DM Sans" pitchFamily="34" charset="0"/>
                <a:ea typeface="DM Sans" pitchFamily="34" charset="-122"/>
                <a:cs typeface="DM Sans" pitchFamily="34" charset="-120"/>
              </a:rPr>
              <a:t>.</a:t>
            </a:r>
            <a:endParaRPr lang="en-US" sz="1600" dirty="0"/>
          </a:p>
        </p:txBody>
      </p:sp>
      <p:sp>
        <p:nvSpPr>
          <p:cNvPr id="15" name="Shape 12"/>
          <p:cNvSpPr/>
          <p:nvPr/>
        </p:nvSpPr>
        <p:spPr>
          <a:xfrm>
            <a:off x="1253908" y="6563916"/>
            <a:ext cx="729614" cy="22860"/>
          </a:xfrm>
          <a:prstGeom prst="roundRect">
            <a:avLst>
              <a:gd name="adj" fmla="val 136804"/>
            </a:avLst>
          </a:prstGeom>
          <a:solidFill>
            <a:srgbClr val="D8D4D4"/>
          </a:solidFill>
          <a:ln/>
        </p:spPr>
      </p:sp>
      <p:sp>
        <p:nvSpPr>
          <p:cNvPr id="16" name="Shape 13"/>
          <p:cNvSpPr/>
          <p:nvPr/>
        </p:nvSpPr>
        <p:spPr>
          <a:xfrm>
            <a:off x="807782" y="6340913"/>
            <a:ext cx="468987" cy="468988"/>
          </a:xfrm>
          <a:prstGeom prst="roundRect">
            <a:avLst>
              <a:gd name="adj" fmla="val 6668"/>
            </a:avLst>
          </a:prstGeom>
          <a:solidFill>
            <a:srgbClr val="F2EEEE"/>
          </a:solidFill>
          <a:ln/>
        </p:spPr>
      </p:sp>
      <p:sp>
        <p:nvSpPr>
          <p:cNvPr id="17" name="Text 14"/>
          <p:cNvSpPr/>
          <p:nvPr/>
        </p:nvSpPr>
        <p:spPr>
          <a:xfrm>
            <a:off x="954703" y="6411159"/>
            <a:ext cx="175022" cy="328374"/>
          </a:xfrm>
          <a:prstGeom prst="rect">
            <a:avLst/>
          </a:prstGeom>
          <a:noFill/>
          <a:ln/>
        </p:spPr>
        <p:txBody>
          <a:bodyPr wrap="none" lIns="0" tIns="0" rIns="0" bIns="0" rtlCol="0" anchor="t"/>
          <a:lstStyle/>
          <a:p>
            <a:pPr algn="ctr">
              <a:lnSpc>
                <a:spcPts val="2550"/>
              </a:lnSpc>
            </a:pPr>
            <a:r>
              <a:rPr lang="en-US" sz="2600" dirty="0">
                <a:solidFill>
                  <a:srgbClr val="383838"/>
                </a:solidFill>
                <a:latin typeface="PT Serif" pitchFamily="34" charset="0"/>
                <a:ea typeface="PT Serif" pitchFamily="34" charset="-122"/>
                <a:cs typeface="PT Serif" pitchFamily="34" charset="-120"/>
              </a:rPr>
              <a:t>3</a:t>
            </a:r>
            <a:endParaRPr lang="en-US" sz="2600" dirty="0"/>
          </a:p>
        </p:txBody>
      </p:sp>
      <p:sp>
        <p:nvSpPr>
          <p:cNvPr id="18" name="Text 15"/>
          <p:cNvSpPr/>
          <p:nvPr/>
        </p:nvSpPr>
        <p:spPr>
          <a:xfrm>
            <a:off x="2188845" y="6314956"/>
            <a:ext cx="2736294" cy="341948"/>
          </a:xfrm>
          <a:prstGeom prst="rect">
            <a:avLst/>
          </a:prstGeom>
          <a:noFill/>
          <a:ln/>
        </p:spPr>
        <p:txBody>
          <a:bodyPr wrap="none" lIns="0" tIns="0" rIns="0" bIns="0" rtlCol="0" anchor="t"/>
          <a:lstStyle/>
          <a:p>
            <a:pPr>
              <a:lnSpc>
                <a:spcPts val="2650"/>
              </a:lnSpc>
            </a:pPr>
            <a:r>
              <a:rPr lang="en-US" sz="2400" dirty="0">
                <a:solidFill>
                  <a:schemeClr val="bg1">
                    <a:lumMod val="95000"/>
                    <a:lumOff val="5000"/>
                  </a:schemeClr>
                </a:solidFill>
                <a:latin typeface="PT Serif" pitchFamily="34" charset="0"/>
                <a:ea typeface="PT Serif" pitchFamily="34" charset="-122"/>
                <a:cs typeface="PT Serif" pitchFamily="34" charset="-120"/>
              </a:rPr>
              <a:t>Automated Sequence</a:t>
            </a:r>
            <a:endParaRPr lang="en-US" sz="2400" dirty="0">
              <a:solidFill>
                <a:schemeClr val="bg1">
                  <a:lumMod val="95000"/>
                  <a:lumOff val="5000"/>
                </a:schemeClr>
              </a:solidFill>
            </a:endParaRPr>
          </a:p>
        </p:txBody>
      </p:sp>
      <p:sp>
        <p:nvSpPr>
          <p:cNvPr id="19" name="Text 16"/>
          <p:cNvSpPr/>
          <p:nvPr/>
        </p:nvSpPr>
        <p:spPr>
          <a:xfrm>
            <a:off x="2188846" y="6781919"/>
            <a:ext cx="6225541" cy="666988"/>
          </a:xfrm>
          <a:prstGeom prst="rect">
            <a:avLst/>
          </a:prstGeom>
          <a:noFill/>
          <a:ln/>
        </p:spPr>
        <p:txBody>
          <a:bodyPr wrap="square" lIns="0" tIns="0" rIns="0" bIns="0" rtlCol="0" anchor="t"/>
          <a:lstStyle/>
          <a:p>
            <a:pPr>
              <a:lnSpc>
                <a:spcPts val="2600"/>
              </a:lnSpc>
            </a:pPr>
            <a:r>
              <a:rPr lang="en-US" sz="1600" dirty="0">
                <a:latin typeface="DM Sans" pitchFamily="34" charset="0"/>
                <a:ea typeface="DM Sans" pitchFamily="34" charset="-122"/>
                <a:cs typeface="DM Sans" pitchFamily="34" charset="-120"/>
              </a:rPr>
              <a:t>Create automated email sequences to nurture leads, provide updates, or follow up after a meeting.</a:t>
            </a:r>
            <a:endParaRPr lang="en-US" sz="16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1" y="1128593"/>
            <a:ext cx="7556421" cy="1488520"/>
          </a:xfrm>
          <a:prstGeom prst="rect">
            <a:avLst/>
          </a:prstGeom>
          <a:noFill/>
          <a:ln/>
        </p:spPr>
        <p:txBody>
          <a:bodyPr wrap="square" lIns="0" tIns="0" rIns="0" bIns="0" rtlCol="0" anchor="t"/>
          <a:lstStyle/>
          <a:p>
            <a:pPr>
              <a:lnSpc>
                <a:spcPts val="5850"/>
              </a:lnSpc>
            </a:pPr>
            <a:r>
              <a:rPr lang="en-US" sz="4700" dirty="0">
                <a:solidFill>
                  <a:schemeClr val="accent6">
                    <a:lumMod val="40000"/>
                    <a:lumOff val="60000"/>
                  </a:schemeClr>
                </a:solidFill>
                <a:latin typeface="PT Serif" pitchFamily="34" charset="0"/>
                <a:ea typeface="PT Serif" pitchFamily="34" charset="-122"/>
                <a:cs typeface="PT Serif" pitchFamily="34" charset="-120"/>
              </a:rPr>
              <a:t>Secure Data Encryption and Privacy Protection</a:t>
            </a:r>
            <a:endParaRPr lang="en-US" sz="4700" dirty="0">
              <a:solidFill>
                <a:schemeClr val="accent6">
                  <a:lumMod val="40000"/>
                  <a:lumOff val="60000"/>
                </a:schemeClr>
              </a:solidFill>
            </a:endParaRPr>
          </a:p>
        </p:txBody>
      </p:sp>
      <p:sp>
        <p:nvSpPr>
          <p:cNvPr id="4" name="Shape 1"/>
          <p:cNvSpPr/>
          <p:nvPr/>
        </p:nvSpPr>
        <p:spPr>
          <a:xfrm>
            <a:off x="793791" y="2957275"/>
            <a:ext cx="7556421" cy="4143613"/>
          </a:xfrm>
          <a:prstGeom prst="roundRect">
            <a:avLst>
              <a:gd name="adj" fmla="val 821"/>
            </a:avLst>
          </a:prstGeom>
          <a:noFill/>
          <a:ln w="7620">
            <a:solidFill>
              <a:srgbClr val="000000">
                <a:alpha val="8000"/>
              </a:srgbClr>
            </a:solidFill>
            <a:prstDash val="solid"/>
          </a:ln>
        </p:spPr>
      </p:sp>
      <p:sp>
        <p:nvSpPr>
          <p:cNvPr id="5" name="Shape 2"/>
          <p:cNvSpPr/>
          <p:nvPr/>
        </p:nvSpPr>
        <p:spPr>
          <a:xfrm>
            <a:off x="1195549" y="2821187"/>
            <a:ext cx="7541181" cy="1376124"/>
          </a:xfrm>
          <a:prstGeom prst="rect">
            <a:avLst/>
          </a:prstGeom>
          <a:solidFill>
            <a:srgbClr val="FFFFFF">
              <a:alpha val="4000"/>
            </a:srgbClr>
          </a:solidFill>
          <a:ln/>
        </p:spPr>
      </p:sp>
      <p:sp>
        <p:nvSpPr>
          <p:cNvPr id="6" name="Text 3"/>
          <p:cNvSpPr/>
          <p:nvPr/>
        </p:nvSpPr>
        <p:spPr>
          <a:xfrm>
            <a:off x="1028224" y="3108604"/>
            <a:ext cx="3313152" cy="362903"/>
          </a:xfrm>
          <a:prstGeom prst="rect">
            <a:avLst/>
          </a:prstGeom>
          <a:noFill/>
          <a:ln/>
        </p:spPr>
        <p:txBody>
          <a:bodyPr wrap="none" lIns="0" tIns="0" rIns="0" bIns="0" rtlCol="0" anchor="t"/>
          <a:lstStyle/>
          <a:p>
            <a:pPr>
              <a:lnSpc>
                <a:spcPts val="2850"/>
              </a:lnSpc>
            </a:pPr>
            <a:r>
              <a:rPr lang="en-US" sz="2400" dirty="0">
                <a:solidFill>
                  <a:schemeClr val="bg1">
                    <a:lumMod val="95000"/>
                    <a:lumOff val="5000"/>
                  </a:schemeClr>
                </a:solidFill>
                <a:latin typeface="DM Sans" pitchFamily="34" charset="0"/>
                <a:ea typeface="DM Sans" pitchFamily="34" charset="-122"/>
                <a:cs typeface="DM Sans" pitchFamily="34" charset="-120"/>
              </a:rPr>
              <a:t>Data Encryption</a:t>
            </a:r>
            <a:endParaRPr lang="en-US" sz="2400" dirty="0">
              <a:solidFill>
                <a:schemeClr val="bg1">
                  <a:lumMod val="95000"/>
                  <a:lumOff val="5000"/>
                </a:schemeClr>
              </a:solidFill>
            </a:endParaRPr>
          </a:p>
        </p:txBody>
      </p:sp>
      <p:sp>
        <p:nvSpPr>
          <p:cNvPr id="7" name="Text 4"/>
          <p:cNvSpPr/>
          <p:nvPr/>
        </p:nvSpPr>
        <p:spPr>
          <a:xfrm>
            <a:off x="4802624" y="3108603"/>
            <a:ext cx="3313152" cy="1088708"/>
          </a:xfrm>
          <a:prstGeom prst="rect">
            <a:avLst/>
          </a:prstGeom>
          <a:noFill/>
          <a:ln/>
        </p:spPr>
        <p:txBody>
          <a:bodyPr wrap="square" lIns="0" tIns="0" rIns="0" bIns="0" rtlCol="0" anchor="t"/>
          <a:lstStyle/>
          <a:p>
            <a:pPr>
              <a:lnSpc>
                <a:spcPts val="2850"/>
              </a:lnSpc>
            </a:pPr>
            <a:r>
              <a:rPr lang="en-US" sz="1700" dirty="0">
                <a:latin typeface="DM Sans" pitchFamily="34" charset="0"/>
                <a:ea typeface="DM Sans" pitchFamily="34" charset="-122"/>
                <a:cs typeface="DM Sans" pitchFamily="34" charset="-120"/>
              </a:rPr>
              <a:t>Ensures your emails are protected from unauthorized access.</a:t>
            </a:r>
            <a:endParaRPr lang="en-US" sz="1700" dirty="0"/>
          </a:p>
        </p:txBody>
      </p:sp>
      <p:sp>
        <p:nvSpPr>
          <p:cNvPr id="8" name="Shape 5"/>
          <p:cNvSpPr/>
          <p:nvPr/>
        </p:nvSpPr>
        <p:spPr>
          <a:xfrm>
            <a:off x="1432031" y="4244193"/>
            <a:ext cx="7541181" cy="1376124"/>
          </a:xfrm>
          <a:prstGeom prst="rect">
            <a:avLst/>
          </a:prstGeom>
          <a:solidFill>
            <a:srgbClr val="000000">
              <a:alpha val="4000"/>
            </a:srgbClr>
          </a:solidFill>
          <a:ln/>
        </p:spPr>
      </p:sp>
      <p:sp>
        <p:nvSpPr>
          <p:cNvPr id="9" name="Text 6"/>
          <p:cNvSpPr/>
          <p:nvPr/>
        </p:nvSpPr>
        <p:spPr>
          <a:xfrm>
            <a:off x="1028224" y="4484728"/>
            <a:ext cx="3313152" cy="362903"/>
          </a:xfrm>
          <a:prstGeom prst="rect">
            <a:avLst/>
          </a:prstGeom>
          <a:noFill/>
          <a:ln/>
        </p:spPr>
        <p:txBody>
          <a:bodyPr wrap="none" lIns="0" tIns="0" rIns="0" bIns="0" rtlCol="0" anchor="t"/>
          <a:lstStyle/>
          <a:p>
            <a:pPr>
              <a:lnSpc>
                <a:spcPts val="2850"/>
              </a:lnSpc>
            </a:pPr>
            <a:r>
              <a:rPr lang="en-US" sz="2400" dirty="0">
                <a:solidFill>
                  <a:schemeClr val="bg1">
                    <a:lumMod val="95000"/>
                    <a:lumOff val="5000"/>
                  </a:schemeClr>
                </a:solidFill>
                <a:latin typeface="DM Sans" pitchFamily="34" charset="0"/>
                <a:ea typeface="DM Sans" pitchFamily="34" charset="-122"/>
                <a:cs typeface="DM Sans" pitchFamily="34" charset="-120"/>
              </a:rPr>
              <a:t>Privacy Protection</a:t>
            </a:r>
            <a:endParaRPr lang="en-US" sz="2400" dirty="0">
              <a:solidFill>
                <a:schemeClr val="bg1">
                  <a:lumMod val="95000"/>
                  <a:lumOff val="5000"/>
                </a:schemeClr>
              </a:solidFill>
            </a:endParaRPr>
          </a:p>
        </p:txBody>
      </p:sp>
      <p:sp>
        <p:nvSpPr>
          <p:cNvPr id="10" name="Text 7"/>
          <p:cNvSpPr/>
          <p:nvPr/>
        </p:nvSpPr>
        <p:spPr>
          <a:xfrm>
            <a:off x="4802624" y="4484727"/>
            <a:ext cx="3313152" cy="1088708"/>
          </a:xfrm>
          <a:prstGeom prst="rect">
            <a:avLst/>
          </a:prstGeom>
          <a:noFill/>
          <a:ln/>
        </p:spPr>
        <p:txBody>
          <a:bodyPr wrap="square" lIns="0" tIns="0" rIns="0" bIns="0" rtlCol="0" anchor="t"/>
          <a:lstStyle/>
          <a:p>
            <a:pPr>
              <a:lnSpc>
                <a:spcPts val="2850"/>
              </a:lnSpc>
            </a:pPr>
            <a:r>
              <a:rPr lang="en-US" sz="1700" dirty="0">
                <a:latin typeface="DM Sans" pitchFamily="34" charset="0"/>
                <a:ea typeface="DM Sans" pitchFamily="34" charset="-122"/>
                <a:cs typeface="DM Sans" pitchFamily="34" charset="-120"/>
              </a:rPr>
              <a:t>Safeguards your personal information and prevents unauthorized disclosure</a:t>
            </a:r>
            <a:r>
              <a:rPr lang="en-US" sz="1700" dirty="0">
                <a:solidFill>
                  <a:srgbClr val="383838"/>
                </a:solidFill>
                <a:latin typeface="DM Sans" pitchFamily="34" charset="0"/>
                <a:ea typeface="DM Sans" pitchFamily="34" charset="-122"/>
                <a:cs typeface="DM Sans" pitchFamily="34" charset="-120"/>
              </a:rPr>
              <a:t>.</a:t>
            </a:r>
            <a:endParaRPr lang="en-US" sz="1700" dirty="0"/>
          </a:p>
        </p:txBody>
      </p:sp>
      <p:sp>
        <p:nvSpPr>
          <p:cNvPr id="11" name="Shape 8"/>
          <p:cNvSpPr/>
          <p:nvPr/>
        </p:nvSpPr>
        <p:spPr>
          <a:xfrm>
            <a:off x="801411" y="5717143"/>
            <a:ext cx="7541181" cy="1376124"/>
          </a:xfrm>
          <a:prstGeom prst="rect">
            <a:avLst/>
          </a:prstGeom>
          <a:solidFill>
            <a:srgbClr val="FFFFFF">
              <a:alpha val="4000"/>
            </a:srgbClr>
          </a:solidFill>
          <a:ln/>
        </p:spPr>
      </p:sp>
      <p:sp>
        <p:nvSpPr>
          <p:cNvPr id="12" name="Text 9"/>
          <p:cNvSpPr/>
          <p:nvPr/>
        </p:nvSpPr>
        <p:spPr>
          <a:xfrm>
            <a:off x="852173" y="5860853"/>
            <a:ext cx="3313152" cy="362903"/>
          </a:xfrm>
          <a:prstGeom prst="rect">
            <a:avLst/>
          </a:prstGeom>
          <a:noFill/>
          <a:ln/>
        </p:spPr>
        <p:txBody>
          <a:bodyPr wrap="none" lIns="0" tIns="0" rIns="0" bIns="0" rtlCol="0" anchor="t"/>
          <a:lstStyle/>
          <a:p>
            <a:pPr>
              <a:lnSpc>
                <a:spcPts val="2850"/>
              </a:lnSpc>
            </a:pPr>
            <a:r>
              <a:rPr lang="en-US" sz="2400" dirty="0">
                <a:solidFill>
                  <a:schemeClr val="bg1">
                    <a:lumMod val="95000"/>
                    <a:lumOff val="5000"/>
                  </a:schemeClr>
                </a:solidFill>
                <a:latin typeface="DM Sans" pitchFamily="34" charset="0"/>
                <a:ea typeface="DM Sans" pitchFamily="34" charset="-122"/>
                <a:cs typeface="DM Sans" pitchFamily="34" charset="-120"/>
              </a:rPr>
              <a:t>Two-Factor Authentication</a:t>
            </a:r>
            <a:endParaRPr lang="en-US" sz="2400" dirty="0">
              <a:solidFill>
                <a:schemeClr val="bg1">
                  <a:lumMod val="95000"/>
                  <a:lumOff val="5000"/>
                </a:schemeClr>
              </a:solidFill>
            </a:endParaRPr>
          </a:p>
        </p:txBody>
      </p:sp>
      <p:sp>
        <p:nvSpPr>
          <p:cNvPr id="13" name="Text 10"/>
          <p:cNvSpPr/>
          <p:nvPr/>
        </p:nvSpPr>
        <p:spPr>
          <a:xfrm>
            <a:off x="4802624" y="5860852"/>
            <a:ext cx="3313152" cy="1088708"/>
          </a:xfrm>
          <a:prstGeom prst="rect">
            <a:avLst/>
          </a:prstGeom>
          <a:noFill/>
          <a:ln/>
        </p:spPr>
        <p:txBody>
          <a:bodyPr wrap="square" lIns="0" tIns="0" rIns="0" bIns="0" rtlCol="0" anchor="t"/>
          <a:lstStyle/>
          <a:p>
            <a:pPr>
              <a:lnSpc>
                <a:spcPts val="2850"/>
              </a:lnSpc>
            </a:pPr>
            <a:r>
              <a:rPr lang="en-US" sz="1700" dirty="0">
                <a:latin typeface="DM Sans" pitchFamily="34" charset="0"/>
                <a:ea typeface="DM Sans" pitchFamily="34" charset="-122"/>
                <a:cs typeface="DM Sans" pitchFamily="34" charset="-120"/>
              </a:rPr>
              <a:t>Adds an extra layer of security to your account, protecting against unauthorized access.</a:t>
            </a:r>
            <a:endParaRPr lang="en-US" sz="17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0195"/>
          </a:xfrm>
          <a:prstGeom prst="rect">
            <a:avLst/>
          </a:prstGeom>
        </p:spPr>
      </p:pic>
      <p:sp>
        <p:nvSpPr>
          <p:cNvPr id="3" name="Text 0"/>
          <p:cNvSpPr/>
          <p:nvPr/>
        </p:nvSpPr>
        <p:spPr>
          <a:xfrm>
            <a:off x="692707" y="544236"/>
            <a:ext cx="7758589" cy="1298972"/>
          </a:xfrm>
          <a:prstGeom prst="rect">
            <a:avLst/>
          </a:prstGeom>
          <a:noFill/>
          <a:ln/>
        </p:spPr>
        <p:txBody>
          <a:bodyPr wrap="square" lIns="0" tIns="0" rIns="0" bIns="0" rtlCol="0" anchor="t"/>
          <a:lstStyle/>
          <a:p>
            <a:pPr>
              <a:lnSpc>
                <a:spcPts val="5100"/>
              </a:lnSpc>
            </a:pPr>
            <a:r>
              <a:rPr lang="en-US" sz="4000" dirty="0">
                <a:solidFill>
                  <a:schemeClr val="accent6">
                    <a:lumMod val="40000"/>
                    <a:lumOff val="60000"/>
                  </a:schemeClr>
                </a:solidFill>
                <a:latin typeface="PT Serif" pitchFamily="34" charset="0"/>
                <a:ea typeface="PT Serif" pitchFamily="34" charset="-122"/>
                <a:cs typeface="PT Serif" pitchFamily="34" charset="-120"/>
              </a:rPr>
              <a:t>Intuitive Mobile Experience for On-the-Go Accessibility</a:t>
            </a:r>
            <a:endParaRPr lang="en-US" sz="4000" dirty="0">
              <a:solidFill>
                <a:schemeClr val="accent6">
                  <a:lumMod val="40000"/>
                  <a:lumOff val="60000"/>
                </a:schemeClr>
              </a:solidFill>
            </a:endParaRPr>
          </a:p>
        </p:txBody>
      </p:sp>
      <p:pic>
        <p:nvPicPr>
          <p:cNvPr id="4" name="Image 1" descr="preencoded.png"/>
          <p:cNvPicPr>
            <a:picLocks noChangeAspect="1"/>
          </p:cNvPicPr>
          <p:nvPr/>
        </p:nvPicPr>
        <p:blipFill>
          <a:blip r:embed="rId4"/>
          <a:stretch>
            <a:fillRect/>
          </a:stretch>
        </p:blipFill>
        <p:spPr>
          <a:xfrm>
            <a:off x="692706" y="2140030"/>
            <a:ext cx="494824" cy="494824"/>
          </a:xfrm>
          <a:prstGeom prst="rect">
            <a:avLst/>
          </a:prstGeom>
        </p:spPr>
      </p:pic>
      <p:sp>
        <p:nvSpPr>
          <p:cNvPr id="5" name="Text 1"/>
          <p:cNvSpPr/>
          <p:nvPr/>
        </p:nvSpPr>
        <p:spPr>
          <a:xfrm>
            <a:off x="692706" y="2832736"/>
            <a:ext cx="2597944" cy="324683"/>
          </a:xfrm>
          <a:prstGeom prst="rect">
            <a:avLst/>
          </a:prstGeom>
          <a:noFill/>
          <a:ln/>
        </p:spPr>
        <p:txBody>
          <a:bodyPr wrap="none" lIns="0" tIns="0" rIns="0" bIns="0" rtlCol="0" anchor="t"/>
          <a:lstStyle/>
          <a:p>
            <a:pPr>
              <a:lnSpc>
                <a:spcPts val="2550"/>
              </a:lnSpc>
            </a:pPr>
            <a:r>
              <a:rPr lang="en-US" sz="2400" dirty="0">
                <a:solidFill>
                  <a:schemeClr val="bg1">
                    <a:lumMod val="95000"/>
                    <a:lumOff val="5000"/>
                  </a:schemeClr>
                </a:solidFill>
                <a:latin typeface="PT Serif" pitchFamily="34" charset="0"/>
                <a:ea typeface="PT Serif" pitchFamily="34" charset="-122"/>
                <a:cs typeface="PT Serif" pitchFamily="34" charset="-120"/>
              </a:rPr>
              <a:t>Mobile Optimization</a:t>
            </a:r>
            <a:endParaRPr lang="en-US" sz="2400" dirty="0">
              <a:solidFill>
                <a:schemeClr val="bg1">
                  <a:lumMod val="95000"/>
                  <a:lumOff val="5000"/>
                </a:schemeClr>
              </a:solidFill>
            </a:endParaRPr>
          </a:p>
        </p:txBody>
      </p:sp>
      <p:sp>
        <p:nvSpPr>
          <p:cNvPr id="6" name="Text 2"/>
          <p:cNvSpPr/>
          <p:nvPr/>
        </p:nvSpPr>
        <p:spPr>
          <a:xfrm>
            <a:off x="692707" y="3276124"/>
            <a:ext cx="7758589" cy="316706"/>
          </a:xfrm>
          <a:prstGeom prst="rect">
            <a:avLst/>
          </a:prstGeom>
          <a:noFill/>
          <a:ln/>
        </p:spPr>
        <p:txBody>
          <a:bodyPr wrap="none" lIns="0" tIns="0" rIns="0" bIns="0" rtlCol="0" anchor="t"/>
          <a:lstStyle/>
          <a:p>
            <a:pPr>
              <a:lnSpc>
                <a:spcPts val="2450"/>
              </a:lnSpc>
            </a:pPr>
            <a:r>
              <a:rPr lang="en-US" sz="1600" dirty="0">
                <a:latin typeface="DM Sans" pitchFamily="34" charset="0"/>
                <a:ea typeface="DM Sans" pitchFamily="34" charset="-122"/>
                <a:cs typeface="DM Sans" pitchFamily="34" charset="-120"/>
              </a:rPr>
              <a:t>The app is designed to be user-friendly and efficient on mobile devices</a:t>
            </a:r>
            <a:r>
              <a:rPr lang="en-US" sz="1600" dirty="0">
                <a:solidFill>
                  <a:srgbClr val="383838"/>
                </a:solidFill>
                <a:latin typeface="DM Sans" pitchFamily="34" charset="0"/>
                <a:ea typeface="DM Sans" pitchFamily="34" charset="-122"/>
                <a:cs typeface="DM Sans" pitchFamily="34" charset="-120"/>
              </a:rPr>
              <a:t>.</a:t>
            </a:r>
            <a:endParaRPr lang="en-US" sz="1600" dirty="0"/>
          </a:p>
        </p:txBody>
      </p:sp>
      <p:pic>
        <p:nvPicPr>
          <p:cNvPr id="7" name="Image 2" descr="preencoded.png"/>
          <p:cNvPicPr>
            <a:picLocks noChangeAspect="1"/>
          </p:cNvPicPr>
          <p:nvPr/>
        </p:nvPicPr>
        <p:blipFill>
          <a:blip r:embed="rId5"/>
          <a:stretch>
            <a:fillRect/>
          </a:stretch>
        </p:blipFill>
        <p:spPr>
          <a:xfrm>
            <a:off x="692706" y="4186595"/>
            <a:ext cx="494824" cy="494824"/>
          </a:xfrm>
          <a:prstGeom prst="rect">
            <a:avLst/>
          </a:prstGeom>
        </p:spPr>
      </p:pic>
      <p:sp>
        <p:nvSpPr>
          <p:cNvPr id="8" name="Text 3"/>
          <p:cNvSpPr/>
          <p:nvPr/>
        </p:nvSpPr>
        <p:spPr>
          <a:xfrm>
            <a:off x="692705" y="4879301"/>
            <a:ext cx="2649261" cy="324683"/>
          </a:xfrm>
          <a:prstGeom prst="rect">
            <a:avLst/>
          </a:prstGeom>
          <a:noFill/>
          <a:ln/>
        </p:spPr>
        <p:txBody>
          <a:bodyPr wrap="none" lIns="0" tIns="0" rIns="0" bIns="0" rtlCol="0" anchor="t"/>
          <a:lstStyle/>
          <a:p>
            <a:pPr>
              <a:lnSpc>
                <a:spcPts val="2550"/>
              </a:lnSpc>
            </a:pPr>
            <a:r>
              <a:rPr lang="en-US" sz="2400" dirty="0">
                <a:solidFill>
                  <a:schemeClr val="bg1">
                    <a:lumMod val="95000"/>
                    <a:lumOff val="5000"/>
                  </a:schemeClr>
                </a:solidFill>
                <a:latin typeface="PT Serif" pitchFamily="34" charset="0"/>
                <a:ea typeface="PT Serif" pitchFamily="34" charset="-122"/>
                <a:cs typeface="PT Serif" pitchFamily="34" charset="-120"/>
              </a:rPr>
              <a:t>Cloud Synchronization</a:t>
            </a:r>
            <a:endParaRPr lang="en-US" sz="2400" dirty="0">
              <a:solidFill>
                <a:schemeClr val="bg1">
                  <a:lumMod val="95000"/>
                  <a:lumOff val="5000"/>
                </a:schemeClr>
              </a:solidFill>
            </a:endParaRPr>
          </a:p>
        </p:txBody>
      </p:sp>
      <p:sp>
        <p:nvSpPr>
          <p:cNvPr id="9" name="Text 4"/>
          <p:cNvSpPr/>
          <p:nvPr/>
        </p:nvSpPr>
        <p:spPr>
          <a:xfrm>
            <a:off x="692707" y="5322689"/>
            <a:ext cx="7758589" cy="316706"/>
          </a:xfrm>
          <a:prstGeom prst="rect">
            <a:avLst/>
          </a:prstGeom>
          <a:noFill/>
          <a:ln/>
        </p:spPr>
        <p:txBody>
          <a:bodyPr wrap="none" lIns="0" tIns="0" rIns="0" bIns="0" rtlCol="0" anchor="t"/>
          <a:lstStyle/>
          <a:p>
            <a:pPr>
              <a:lnSpc>
                <a:spcPts val="2450"/>
              </a:lnSpc>
            </a:pPr>
            <a:r>
              <a:rPr lang="en-US" sz="1600" dirty="0">
                <a:latin typeface="DM Sans" pitchFamily="34" charset="0"/>
                <a:ea typeface="DM Sans" pitchFamily="34" charset="-122"/>
                <a:cs typeface="DM Sans" pitchFamily="34" charset="-120"/>
              </a:rPr>
              <a:t>Access your emails from any device, ensuring your data is always synchronized</a:t>
            </a:r>
            <a:r>
              <a:rPr lang="en-US" sz="1600" dirty="0">
                <a:solidFill>
                  <a:srgbClr val="383838"/>
                </a:solidFill>
                <a:latin typeface="DM Sans" pitchFamily="34" charset="0"/>
                <a:ea typeface="DM Sans" pitchFamily="34" charset="-122"/>
                <a:cs typeface="DM Sans" pitchFamily="34" charset="-120"/>
              </a:rPr>
              <a:t>.</a:t>
            </a:r>
            <a:endParaRPr lang="en-US" sz="1600" dirty="0"/>
          </a:p>
        </p:txBody>
      </p:sp>
      <p:pic>
        <p:nvPicPr>
          <p:cNvPr id="10" name="Image 3" descr="preencoded.png"/>
          <p:cNvPicPr>
            <a:picLocks noChangeAspect="1"/>
          </p:cNvPicPr>
          <p:nvPr/>
        </p:nvPicPr>
        <p:blipFill>
          <a:blip r:embed="rId6"/>
          <a:stretch>
            <a:fillRect/>
          </a:stretch>
        </p:blipFill>
        <p:spPr>
          <a:xfrm>
            <a:off x="692706" y="6233160"/>
            <a:ext cx="494824" cy="494824"/>
          </a:xfrm>
          <a:prstGeom prst="rect">
            <a:avLst/>
          </a:prstGeom>
        </p:spPr>
      </p:pic>
      <p:sp>
        <p:nvSpPr>
          <p:cNvPr id="11" name="Text 5"/>
          <p:cNvSpPr/>
          <p:nvPr/>
        </p:nvSpPr>
        <p:spPr>
          <a:xfrm>
            <a:off x="692705" y="6925868"/>
            <a:ext cx="2760346" cy="324683"/>
          </a:xfrm>
          <a:prstGeom prst="rect">
            <a:avLst/>
          </a:prstGeom>
          <a:noFill/>
          <a:ln/>
        </p:spPr>
        <p:txBody>
          <a:bodyPr wrap="none" lIns="0" tIns="0" rIns="0" bIns="0" rtlCol="0" anchor="t"/>
          <a:lstStyle/>
          <a:p>
            <a:pPr>
              <a:lnSpc>
                <a:spcPts val="2550"/>
              </a:lnSpc>
            </a:pPr>
            <a:r>
              <a:rPr lang="en-US" sz="2400" dirty="0">
                <a:solidFill>
                  <a:schemeClr val="bg1">
                    <a:lumMod val="95000"/>
                    <a:lumOff val="5000"/>
                  </a:schemeClr>
                </a:solidFill>
                <a:latin typeface="PT Serif" pitchFamily="34" charset="0"/>
                <a:ea typeface="PT Serif" pitchFamily="34" charset="-122"/>
                <a:cs typeface="PT Serif" pitchFamily="34" charset="-120"/>
              </a:rPr>
              <a:t>Real-Time Notifications</a:t>
            </a:r>
            <a:endParaRPr lang="en-US" sz="2400" dirty="0">
              <a:solidFill>
                <a:schemeClr val="bg1">
                  <a:lumMod val="95000"/>
                  <a:lumOff val="5000"/>
                </a:schemeClr>
              </a:solidFill>
            </a:endParaRPr>
          </a:p>
        </p:txBody>
      </p:sp>
      <p:sp>
        <p:nvSpPr>
          <p:cNvPr id="12" name="Text 6"/>
          <p:cNvSpPr/>
          <p:nvPr/>
        </p:nvSpPr>
        <p:spPr>
          <a:xfrm>
            <a:off x="692707" y="7369254"/>
            <a:ext cx="7758589" cy="316706"/>
          </a:xfrm>
          <a:prstGeom prst="rect">
            <a:avLst/>
          </a:prstGeom>
          <a:noFill/>
          <a:ln/>
        </p:spPr>
        <p:txBody>
          <a:bodyPr wrap="none" lIns="0" tIns="0" rIns="0" bIns="0" rtlCol="0" anchor="t"/>
          <a:lstStyle/>
          <a:p>
            <a:pPr>
              <a:lnSpc>
                <a:spcPts val="2450"/>
              </a:lnSpc>
            </a:pPr>
            <a:r>
              <a:rPr lang="en-US" sz="1600" dirty="0">
                <a:latin typeface="DM Sans" pitchFamily="34" charset="0"/>
                <a:ea typeface="DM Sans" pitchFamily="34" charset="-122"/>
                <a:cs typeface="DM Sans" pitchFamily="34" charset="-120"/>
              </a:rPr>
              <a:t>Receive instant notifications for new emails, ensuring you stay informed on the go.</a:t>
            </a:r>
            <a:endParaRPr lang="en-US" sz="16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6642" y="594481"/>
            <a:ext cx="13117117" cy="1418749"/>
          </a:xfrm>
          <a:prstGeom prst="rect">
            <a:avLst/>
          </a:prstGeom>
          <a:noFill/>
          <a:ln/>
        </p:spPr>
        <p:txBody>
          <a:bodyPr wrap="square" lIns="0" tIns="0" rIns="0" bIns="0" rtlCol="0" anchor="t"/>
          <a:lstStyle/>
          <a:p>
            <a:pPr>
              <a:lnSpc>
                <a:spcPts val="5550"/>
              </a:lnSpc>
            </a:pPr>
            <a:r>
              <a:rPr lang="en-US" sz="4400" dirty="0">
                <a:solidFill>
                  <a:schemeClr val="accent6">
                    <a:lumMod val="75000"/>
                  </a:schemeClr>
                </a:solidFill>
                <a:latin typeface="PT Serif" pitchFamily="34" charset="0"/>
                <a:ea typeface="PT Serif" pitchFamily="34" charset="-122"/>
                <a:cs typeface="PT Serif" pitchFamily="34" charset="-120"/>
              </a:rPr>
              <a:t>Advanced Analytics and Reporting for Improved Productivity</a:t>
            </a:r>
            <a:endParaRPr lang="en-US" sz="4400" dirty="0">
              <a:solidFill>
                <a:schemeClr val="accent6">
                  <a:lumMod val="75000"/>
                </a:schemeClr>
              </a:solidFill>
            </a:endParaRPr>
          </a:p>
        </p:txBody>
      </p:sp>
      <p:pic>
        <p:nvPicPr>
          <p:cNvPr id="3" name="Image 0" descr="preencoded.png"/>
          <p:cNvPicPr>
            <a:picLocks noChangeAspect="1"/>
          </p:cNvPicPr>
          <p:nvPr/>
        </p:nvPicPr>
        <p:blipFill>
          <a:blip r:embed="rId3"/>
          <a:stretch>
            <a:fillRect/>
          </a:stretch>
        </p:blipFill>
        <p:spPr>
          <a:xfrm>
            <a:off x="756644" y="2445544"/>
            <a:ext cx="6396395" cy="3953232"/>
          </a:xfrm>
          <a:prstGeom prst="rect">
            <a:avLst/>
          </a:prstGeom>
        </p:spPr>
      </p:pic>
      <p:sp>
        <p:nvSpPr>
          <p:cNvPr id="4" name="Text 1"/>
          <p:cNvSpPr/>
          <p:nvPr/>
        </p:nvSpPr>
        <p:spPr>
          <a:xfrm>
            <a:off x="756642" y="6668930"/>
            <a:ext cx="2837736" cy="354568"/>
          </a:xfrm>
          <a:prstGeom prst="rect">
            <a:avLst/>
          </a:prstGeom>
          <a:noFill/>
          <a:ln/>
        </p:spPr>
        <p:txBody>
          <a:bodyPr wrap="none" lIns="0" tIns="0" rIns="0" bIns="0" rtlCol="0" anchor="t"/>
          <a:lstStyle/>
          <a:p>
            <a:pPr>
              <a:lnSpc>
                <a:spcPts val="2750"/>
              </a:lnSpc>
            </a:pPr>
            <a:r>
              <a:rPr lang="en-US" sz="2400" dirty="0">
                <a:solidFill>
                  <a:schemeClr val="bg1">
                    <a:lumMod val="95000"/>
                    <a:lumOff val="5000"/>
                  </a:schemeClr>
                </a:solidFill>
                <a:latin typeface="PT Serif" pitchFamily="34" charset="0"/>
                <a:ea typeface="PT Serif" pitchFamily="34" charset="-122"/>
                <a:cs typeface="PT Serif" pitchFamily="34" charset="-120"/>
              </a:rPr>
              <a:t>Email Engagement</a:t>
            </a:r>
            <a:endParaRPr lang="en-US" sz="2400" dirty="0">
              <a:solidFill>
                <a:schemeClr val="bg1">
                  <a:lumMod val="95000"/>
                  <a:lumOff val="5000"/>
                </a:schemeClr>
              </a:solidFill>
            </a:endParaRPr>
          </a:p>
        </p:txBody>
      </p:sp>
      <p:sp>
        <p:nvSpPr>
          <p:cNvPr id="5" name="Text 2"/>
          <p:cNvSpPr/>
          <p:nvPr/>
        </p:nvSpPr>
        <p:spPr>
          <a:xfrm>
            <a:off x="756644" y="7153158"/>
            <a:ext cx="6396395" cy="691753"/>
          </a:xfrm>
          <a:prstGeom prst="rect">
            <a:avLst/>
          </a:prstGeom>
          <a:noFill/>
          <a:ln/>
        </p:spPr>
        <p:txBody>
          <a:bodyPr wrap="square" lIns="0" tIns="0" rIns="0" bIns="0" rtlCol="0" anchor="t"/>
          <a:lstStyle/>
          <a:p>
            <a:pPr>
              <a:lnSpc>
                <a:spcPts val="2700"/>
              </a:lnSpc>
            </a:pPr>
            <a:r>
              <a:rPr lang="en-US" sz="1700" dirty="0">
                <a:latin typeface="DM Sans" pitchFamily="34" charset="0"/>
                <a:ea typeface="DM Sans" pitchFamily="34" charset="-122"/>
                <a:cs typeface="DM Sans" pitchFamily="34" charset="-120"/>
              </a:rPr>
              <a:t>Track email open rates, click-through rates, and response times to understand what's working and what's not.</a:t>
            </a:r>
            <a:endParaRPr lang="en-US" sz="1700" dirty="0"/>
          </a:p>
        </p:txBody>
      </p:sp>
      <p:pic>
        <p:nvPicPr>
          <p:cNvPr id="6" name="Image 1" descr="preencoded.png"/>
          <p:cNvPicPr>
            <a:picLocks noChangeAspect="1"/>
          </p:cNvPicPr>
          <p:nvPr/>
        </p:nvPicPr>
        <p:blipFill>
          <a:blip r:embed="rId4"/>
          <a:stretch>
            <a:fillRect/>
          </a:stretch>
        </p:blipFill>
        <p:spPr>
          <a:xfrm>
            <a:off x="7477245" y="2445544"/>
            <a:ext cx="6396514" cy="3953232"/>
          </a:xfrm>
          <a:prstGeom prst="rect">
            <a:avLst/>
          </a:prstGeom>
        </p:spPr>
      </p:pic>
      <p:sp>
        <p:nvSpPr>
          <p:cNvPr id="7" name="Text 3"/>
          <p:cNvSpPr/>
          <p:nvPr/>
        </p:nvSpPr>
        <p:spPr>
          <a:xfrm>
            <a:off x="7477246" y="6668930"/>
            <a:ext cx="2837736" cy="354568"/>
          </a:xfrm>
          <a:prstGeom prst="rect">
            <a:avLst/>
          </a:prstGeom>
          <a:noFill/>
          <a:ln/>
        </p:spPr>
        <p:txBody>
          <a:bodyPr wrap="none" lIns="0" tIns="0" rIns="0" bIns="0" rtlCol="0" anchor="t"/>
          <a:lstStyle/>
          <a:p>
            <a:pPr>
              <a:lnSpc>
                <a:spcPts val="2750"/>
              </a:lnSpc>
            </a:pPr>
            <a:r>
              <a:rPr lang="en-US" sz="2400" dirty="0">
                <a:solidFill>
                  <a:schemeClr val="bg1">
                    <a:lumMod val="95000"/>
                    <a:lumOff val="5000"/>
                  </a:schemeClr>
                </a:solidFill>
                <a:latin typeface="PT Serif" pitchFamily="34" charset="0"/>
                <a:ea typeface="PT Serif" pitchFamily="34" charset="-122"/>
                <a:cs typeface="PT Serif" pitchFamily="34" charset="-120"/>
              </a:rPr>
              <a:t>Email Send Volume</a:t>
            </a:r>
            <a:endParaRPr lang="en-US" sz="2400" dirty="0">
              <a:solidFill>
                <a:schemeClr val="bg1">
                  <a:lumMod val="95000"/>
                  <a:lumOff val="5000"/>
                </a:schemeClr>
              </a:solidFill>
            </a:endParaRPr>
          </a:p>
        </p:txBody>
      </p:sp>
      <p:sp>
        <p:nvSpPr>
          <p:cNvPr id="8" name="Text 4"/>
          <p:cNvSpPr/>
          <p:nvPr/>
        </p:nvSpPr>
        <p:spPr>
          <a:xfrm>
            <a:off x="7477246" y="7153158"/>
            <a:ext cx="6396514" cy="691753"/>
          </a:xfrm>
          <a:prstGeom prst="rect">
            <a:avLst/>
          </a:prstGeom>
          <a:noFill/>
          <a:ln/>
        </p:spPr>
        <p:txBody>
          <a:bodyPr wrap="square" lIns="0" tIns="0" rIns="0" bIns="0" rtlCol="0" anchor="t"/>
          <a:lstStyle/>
          <a:p>
            <a:pPr>
              <a:lnSpc>
                <a:spcPts val="2700"/>
              </a:lnSpc>
            </a:pPr>
            <a:r>
              <a:rPr lang="en-US" sz="1700" dirty="0">
                <a:latin typeface="DM Sans" pitchFamily="34" charset="0"/>
                <a:ea typeface="DM Sans" pitchFamily="34" charset="-122"/>
                <a:cs typeface="DM Sans" pitchFamily="34" charset="-120"/>
              </a:rPr>
              <a:t>Analyze email send volume over time to identify trends and optimize your email strategy</a:t>
            </a:r>
            <a:r>
              <a:rPr lang="en-US" sz="1700" dirty="0">
                <a:solidFill>
                  <a:srgbClr val="383838"/>
                </a:solidFill>
                <a:latin typeface="DM Sans" pitchFamily="34" charset="0"/>
                <a:ea typeface="DM Sans" pitchFamily="34" charset="-122"/>
                <a:cs typeface="DM Sans" pitchFamily="34" charset="-120"/>
              </a:rPr>
              <a:t>.</a:t>
            </a:r>
            <a:endParaRPr lang="en-US" sz="1700"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ex">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157</TotalTime>
  <Words>1030</Words>
  <Application>Microsoft Office PowerPoint</Application>
  <PresentationFormat>Custom</PresentationFormat>
  <Paragraphs>189</Paragraphs>
  <Slides>20</Slides>
  <Notes>11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Arial</vt:lpstr>
      <vt:lpstr>DM Sans</vt:lpstr>
      <vt:lpstr>Wingdings 3</vt:lpstr>
      <vt:lpstr>Calibri</vt:lpstr>
      <vt:lpstr>Copperplate Gothic Bold</vt:lpstr>
      <vt:lpstr>Book Antiqua</vt:lpstr>
      <vt:lpstr>Wingdings</vt:lpstr>
      <vt:lpstr>Wingdings 2</vt:lpstr>
      <vt:lpstr>PT Serif</vt:lpstr>
      <vt:lpstr>Lucida Sans</vt:lpstr>
      <vt:lpstr>Apex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Standalone vs. Web-Based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College 20</cp:lastModifiedBy>
  <cp:revision>22</cp:revision>
  <dcterms:created xsi:type="dcterms:W3CDTF">2024-11-14T09:15:03Z</dcterms:created>
  <dcterms:modified xsi:type="dcterms:W3CDTF">2024-11-16T10:33:08Z</dcterms:modified>
</cp:coreProperties>
</file>